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739" r:id="rId2"/>
    <p:sldId id="340" r:id="rId3"/>
    <p:sldId id="470" r:id="rId4"/>
    <p:sldId id="358" r:id="rId5"/>
    <p:sldId id="750" r:id="rId6"/>
    <p:sldId id="751" r:id="rId7"/>
    <p:sldId id="749" r:id="rId8"/>
    <p:sldId id="752" r:id="rId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8437" autoAdjust="0"/>
  </p:normalViewPr>
  <p:slideViewPr>
    <p:cSldViewPr snapToGrid="0">
      <p:cViewPr varScale="1">
        <p:scale>
          <a:sx n="75" d="100"/>
          <a:sy n="75" d="100"/>
        </p:scale>
        <p:origin x="1324" y="48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1: Thu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(2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định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từ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người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hướng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dẫn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Mô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tả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mục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dụng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năng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chi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tiết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kiến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trúc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tổng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của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chi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từng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2: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Xây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dựng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sở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tầng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(2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cấu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hình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đã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nêu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Đảm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bảo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ổn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định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với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nhau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3: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(5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module Back-end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Front-end (1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module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kê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như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sau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 (4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truy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vấn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tin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giám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log &amp; Api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file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4: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Kiểm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(1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môi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trường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thực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tế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Thực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hiện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test case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đảm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bảo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chính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xác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_h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D6B83-F5C2-49CC-9C9A-F3477630DB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" y="0"/>
            <a:ext cx="12177109" cy="68663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2DB155-0456-41A3-9554-9F5B0EE15A5C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CAB55-27AF-457D-AB41-B9D97CAC301D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2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0C5B7E-6D4F-4106-A169-14910341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reeform 29"/>
          <p:cNvSpPr/>
          <p:nvPr userDrawn="1"/>
        </p:nvSpPr>
        <p:spPr>
          <a:xfrm>
            <a:off x="4352785" y="2103198"/>
            <a:ext cx="3486432" cy="3486431"/>
          </a:xfrm>
          <a:custGeom>
            <a:avLst/>
            <a:gdLst>
              <a:gd name="connsiteX0" fmla="*/ 3486432 w 6972864"/>
              <a:gd name="connsiteY0" fmla="*/ 471481 h 6972862"/>
              <a:gd name="connsiteX1" fmla="*/ 471481 w 6972864"/>
              <a:gd name="connsiteY1" fmla="*/ 3486431 h 6972862"/>
              <a:gd name="connsiteX2" fmla="*/ 3486432 w 6972864"/>
              <a:gd name="connsiteY2" fmla="*/ 6501381 h 6972862"/>
              <a:gd name="connsiteX3" fmla="*/ 6501383 w 6972864"/>
              <a:gd name="connsiteY3" fmla="*/ 3486431 h 6972862"/>
              <a:gd name="connsiteX4" fmla="*/ 3486432 w 6972864"/>
              <a:gd name="connsiteY4" fmla="*/ 471481 h 6972862"/>
              <a:gd name="connsiteX5" fmla="*/ 3486432 w 6972864"/>
              <a:gd name="connsiteY5" fmla="*/ 0 h 6972862"/>
              <a:gd name="connsiteX6" fmla="*/ 6972864 w 6972864"/>
              <a:gd name="connsiteY6" fmla="*/ 3486431 h 6972862"/>
              <a:gd name="connsiteX7" fmla="*/ 3486432 w 6972864"/>
              <a:gd name="connsiteY7" fmla="*/ 6972862 h 6972862"/>
              <a:gd name="connsiteX8" fmla="*/ 0 w 6972864"/>
              <a:gd name="connsiteY8" fmla="*/ 3486431 h 6972862"/>
              <a:gd name="connsiteX9" fmla="*/ 3486432 w 6972864"/>
              <a:gd name="connsiteY9" fmla="*/ 0 h 697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2864" h="6972862">
                <a:moveTo>
                  <a:pt x="3486432" y="471481"/>
                </a:moveTo>
                <a:cubicBezTo>
                  <a:pt x="1821321" y="471481"/>
                  <a:pt x="471481" y="1821320"/>
                  <a:pt x="471481" y="3486431"/>
                </a:cubicBezTo>
                <a:cubicBezTo>
                  <a:pt x="471481" y="5151542"/>
                  <a:pt x="1821321" y="6501381"/>
                  <a:pt x="3486432" y="6501381"/>
                </a:cubicBezTo>
                <a:cubicBezTo>
                  <a:pt x="5151543" y="6501381"/>
                  <a:pt x="6501383" y="5151542"/>
                  <a:pt x="6501383" y="3486431"/>
                </a:cubicBezTo>
                <a:cubicBezTo>
                  <a:pt x="6501383" y="1821320"/>
                  <a:pt x="5151543" y="471481"/>
                  <a:pt x="3486432" y="471481"/>
                </a:cubicBezTo>
                <a:close/>
                <a:moveTo>
                  <a:pt x="3486432" y="0"/>
                </a:moveTo>
                <a:cubicBezTo>
                  <a:pt x="5411935" y="0"/>
                  <a:pt x="6972864" y="1560928"/>
                  <a:pt x="6972864" y="3486431"/>
                </a:cubicBezTo>
                <a:cubicBezTo>
                  <a:pt x="6972864" y="5411934"/>
                  <a:pt x="5411935" y="6972862"/>
                  <a:pt x="3486432" y="6972862"/>
                </a:cubicBezTo>
                <a:cubicBezTo>
                  <a:pt x="1560929" y="6972862"/>
                  <a:pt x="0" y="5411934"/>
                  <a:pt x="0" y="3486431"/>
                </a:cubicBezTo>
                <a:cubicBezTo>
                  <a:pt x="0" y="1560928"/>
                  <a:pt x="1560929" y="0"/>
                  <a:pt x="3486432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ardrop 30"/>
          <p:cNvSpPr/>
          <p:nvPr userDrawn="1"/>
        </p:nvSpPr>
        <p:spPr>
          <a:xfrm rot="10800000">
            <a:off x="6138379" y="1960081"/>
            <a:ext cx="1836152" cy="183615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 userDrawn="1"/>
        </p:nvSpPr>
        <p:spPr>
          <a:xfrm rot="10800000" flipH="1">
            <a:off x="4217469" y="1960082"/>
            <a:ext cx="1836153" cy="1836151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 userDrawn="1"/>
        </p:nvSpPr>
        <p:spPr>
          <a:xfrm rot="10800000" flipV="1">
            <a:off x="6138379" y="3880990"/>
            <a:ext cx="1836152" cy="183615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 userDrawn="1"/>
        </p:nvSpPr>
        <p:spPr>
          <a:xfrm rot="10800000" flipH="1" flipV="1">
            <a:off x="4217469" y="3880990"/>
            <a:ext cx="1836153" cy="1836151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17"/>
          </p:nvPr>
        </p:nvSpPr>
        <p:spPr>
          <a:xfrm>
            <a:off x="6233290" y="2054993"/>
            <a:ext cx="1646329" cy="1646328"/>
          </a:xfrm>
          <a:custGeom>
            <a:avLst/>
            <a:gdLst>
              <a:gd name="connsiteX0" fmla="*/ 1646329 w 3292658"/>
              <a:gd name="connsiteY0" fmla="*/ 0 h 3292656"/>
              <a:gd name="connsiteX1" fmla="*/ 3292658 w 3292658"/>
              <a:gd name="connsiteY1" fmla="*/ 1646328 h 3292656"/>
              <a:gd name="connsiteX2" fmla="*/ 1646329 w 3292658"/>
              <a:gd name="connsiteY2" fmla="*/ 3292656 h 3292656"/>
              <a:gd name="connsiteX3" fmla="*/ 0 w 3292658"/>
              <a:gd name="connsiteY3" fmla="*/ 3292656 h 3292656"/>
              <a:gd name="connsiteX4" fmla="*/ 0 w 3292658"/>
              <a:gd name="connsiteY4" fmla="*/ 1646328 h 3292656"/>
              <a:gd name="connsiteX5" fmla="*/ 1646329 w 3292658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58" h="3292656">
                <a:moveTo>
                  <a:pt x="1646329" y="0"/>
                </a:move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lnTo>
                  <a:pt x="0" y="3292656"/>
                </a:lnTo>
                <a:lnTo>
                  <a:pt x="0" y="1646328"/>
                </a:lnTo>
                <a:cubicBezTo>
                  <a:pt x="0" y="737086"/>
                  <a:pt x="737087" y="0"/>
                  <a:pt x="164632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12381" y="2054993"/>
            <a:ext cx="1646330" cy="1646328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1646328 h 3292656"/>
              <a:gd name="connsiteX2" fmla="*/ 3292660 w 3292660"/>
              <a:gd name="connsiteY2" fmla="*/ 3292656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cubicBezTo>
                  <a:pt x="2555573" y="0"/>
                  <a:pt x="3292660" y="737086"/>
                  <a:pt x="3292660" y="1646328"/>
                </a:cubicBezTo>
                <a:lnTo>
                  <a:pt x="3292660" y="3292656"/>
                </a:lnTo>
                <a:lnTo>
                  <a:pt x="1646330" y="3292656"/>
                </a:ln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62"/>
          <p:cNvSpPr>
            <a:spLocks noGrp="1"/>
          </p:cNvSpPr>
          <p:nvPr>
            <p:ph type="pic" sz="quarter" idx="19"/>
          </p:nvPr>
        </p:nvSpPr>
        <p:spPr>
          <a:xfrm>
            <a:off x="4312381" y="3975901"/>
            <a:ext cx="1646330" cy="1646328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0 h 3292656"/>
              <a:gd name="connsiteX2" fmla="*/ 3292660 w 3292660"/>
              <a:gd name="connsiteY2" fmla="*/ 1646328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lnTo>
                  <a:pt x="3292660" y="0"/>
                </a:lnTo>
                <a:lnTo>
                  <a:pt x="3292660" y="1646328"/>
                </a:lnTo>
                <a:cubicBezTo>
                  <a:pt x="3292660" y="2555570"/>
                  <a:pt x="2555573" y="3292656"/>
                  <a:pt x="1646330" y="3292656"/>
                </a:cubicBez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20"/>
          </p:nvPr>
        </p:nvSpPr>
        <p:spPr>
          <a:xfrm>
            <a:off x="6233290" y="3975901"/>
            <a:ext cx="1646329" cy="1646328"/>
          </a:xfrm>
          <a:custGeom>
            <a:avLst/>
            <a:gdLst>
              <a:gd name="connsiteX0" fmla="*/ 0 w 3292658"/>
              <a:gd name="connsiteY0" fmla="*/ 0 h 3292656"/>
              <a:gd name="connsiteX1" fmla="*/ 1646329 w 3292658"/>
              <a:gd name="connsiteY1" fmla="*/ 0 h 3292656"/>
              <a:gd name="connsiteX2" fmla="*/ 3292658 w 3292658"/>
              <a:gd name="connsiteY2" fmla="*/ 1646328 h 3292656"/>
              <a:gd name="connsiteX3" fmla="*/ 1646329 w 3292658"/>
              <a:gd name="connsiteY3" fmla="*/ 3292656 h 3292656"/>
              <a:gd name="connsiteX4" fmla="*/ 0 w 3292658"/>
              <a:gd name="connsiteY4" fmla="*/ 1646328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2658" h="3292656">
                <a:moveTo>
                  <a:pt x="0" y="0"/>
                </a:moveTo>
                <a:lnTo>
                  <a:pt x="1646329" y="0"/>
                </a:ln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cubicBezTo>
                  <a:pt x="737087" y="3292656"/>
                  <a:pt x="0" y="2555570"/>
                  <a:pt x="0" y="164632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73EBBA-61CA-4A87-AFAC-0A83B289F91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B8023-13F8-4A14-88F3-0D0F3A7C0E00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7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31" r:id="rId23"/>
    <p:sldLayoutId id="2147483839" r:id="rId24"/>
    <p:sldLayoutId id="2147483833" r:id="rId25"/>
    <p:sldLayoutId id="2147483834" r:id="rId26"/>
    <p:sldLayoutId id="2147483836" r:id="rId27"/>
    <p:sldLayoutId id="2147483837" r:id="rId28"/>
    <p:sldLayoutId id="2147483841" r:id="rId29"/>
    <p:sldLayoutId id="2147483923" r:id="rId30"/>
    <p:sldLayoutId id="2147483845" r:id="rId31"/>
    <p:sldLayoutId id="2147483846" r:id="rId32"/>
    <p:sldLayoutId id="2147483859" r:id="rId33"/>
    <p:sldLayoutId id="2147483870" r:id="rId34"/>
    <p:sldLayoutId id="2147483924" r:id="rId35"/>
    <p:sldLayoutId id="2147483886" r:id="rId36"/>
    <p:sldLayoutId id="2147483892" r:id="rId37"/>
    <p:sldLayoutId id="2147483894" r:id="rId38"/>
    <p:sldLayoutId id="2147483898" r:id="rId39"/>
    <p:sldLayoutId id="2147483899" r:id="rId40"/>
    <p:sldLayoutId id="2147483901" r:id="rId41"/>
    <p:sldLayoutId id="2147483904" r:id="rId42"/>
    <p:sldLayoutId id="2147483906" r:id="rId43"/>
    <p:sldLayoutId id="2147483907" r:id="rId44"/>
    <p:sldLayoutId id="2147483908" r:id="rId45"/>
    <p:sldLayoutId id="2147483917" r:id="rId46"/>
    <p:sldLayoutId id="2147483918" r:id="rId47"/>
    <p:sldLayoutId id="2147483919" r:id="rId48"/>
    <p:sldLayoutId id="2147483920" r:id="rId4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36" y="3546796"/>
            <a:ext cx="3702050" cy="508318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Nguyen Vu Hoa Binh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28" y="1111169"/>
            <a:ext cx="4063799" cy="2317831"/>
          </a:xfrm>
        </p:spPr>
        <p:txBody>
          <a:bodyPr/>
          <a:lstStyle/>
          <a:p>
            <a:r>
              <a:rPr lang="en-US" sz="2800" dirty="0"/>
              <a:t>Design and Implementation of a Scalable AI Platform for Multi-Tool Integration</a:t>
            </a:r>
            <a:endParaRPr lang="en-US" sz="8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357031" y="2760360"/>
            <a:ext cx="5112725" cy="2539641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Mục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tiêu</a:t>
            </a:r>
            <a:r>
              <a:rPr lang="en-GB" sz="2000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Công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cụ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&amp;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Công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nghệ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Dữ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Liệu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– Input/Output 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Các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tính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năng</a:t>
            </a:r>
            <a:endParaRPr lang="en-GB" sz="2000" b="1" dirty="0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Kế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hoạch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triển</a:t>
            </a: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dirty="0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khai</a:t>
            </a:r>
            <a:endParaRPr lang="en-GB" sz="2000" b="1" dirty="0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79D3BBC-448E-4B13-9FCB-51C9EE9E8BB1}"/>
              </a:ext>
            </a:extLst>
          </p:cNvPr>
          <p:cNvSpPr txBox="1">
            <a:spLocks/>
          </p:cNvSpPr>
          <p:nvPr/>
        </p:nvSpPr>
        <p:spPr bwMode="auto">
          <a:xfrm>
            <a:off x="5949121" y="1809639"/>
            <a:ext cx="212269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3200" dirty="0">
                <a:solidFill>
                  <a:schemeClr val="accent1"/>
                </a:solidFill>
                <a:latin typeface="Open Sans" panose="020B0606030504020204" pitchFamily="34" charset="0"/>
              </a:rPr>
              <a:t>Appendix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096000" y="1496104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6000" dirty="0" err="1">
                <a:solidFill>
                  <a:schemeClr val="bg2"/>
                </a:solidFill>
                <a:latin typeface="Open Sans" panose="020B0606030504020204" pitchFamily="34" charset="0"/>
              </a:rPr>
              <a:t>Mục</a:t>
            </a:r>
            <a:r>
              <a:rPr lang="en-US" sz="6000" dirty="0">
                <a:solidFill>
                  <a:schemeClr val="bg2"/>
                </a:solidFill>
                <a:latin typeface="Open Sans" panose="020B0606030504020204" pitchFamily="34" charset="0"/>
              </a:rPr>
              <a:t> </a:t>
            </a:r>
            <a:r>
              <a:rPr lang="en-US" sz="6000" dirty="0" err="1">
                <a:solidFill>
                  <a:schemeClr val="bg2"/>
                </a:solidFill>
                <a:latin typeface="Open Sans" panose="020B0606030504020204" pitchFamily="34" charset="0"/>
              </a:rPr>
              <a:t>Lục</a:t>
            </a:r>
            <a:endParaRPr lang="en-US" sz="6000" dirty="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/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Mục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tiêu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3855-87F7-3857-2306-527F1F392BE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</a:rPr>
              <a:t>+ Nền tảng AI cho phép tích hợp các công cụ AI và non-AI</a:t>
            </a:r>
            <a:br>
              <a:rPr lang="en-US" sz="2200">
                <a:latin typeface="+mn-lt"/>
              </a:rPr>
            </a:br>
            <a:r>
              <a:rPr lang="en-US" sz="2200">
                <a:latin typeface="+mn-lt"/>
              </a:rPr>
              <a:t>+ Cho phép hoạt động trên các nền tảng dữ liệu đa dạng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89AE5AA-FE8C-0252-CD10-0A316529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42143"/>
            <a:ext cx="6903720" cy="4573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FDAF7-E3B6-3C6A-B475-1BA79105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533" y="1852189"/>
            <a:ext cx="485843" cy="2819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5980113" y="6484938"/>
            <a:ext cx="231775" cy="230187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077" y="57150"/>
                </a:moveTo>
                <a:cubicBezTo>
                  <a:pt x="116012" y="57150"/>
                  <a:pt x="117723" y="57819"/>
                  <a:pt x="119212" y="59159"/>
                </a:cubicBezTo>
                <a:cubicBezTo>
                  <a:pt x="120700" y="60498"/>
                  <a:pt x="121444" y="62210"/>
                  <a:pt x="121444" y="64293"/>
                </a:cubicBezTo>
                <a:lnTo>
                  <a:pt x="121444" y="145107"/>
                </a:lnTo>
                <a:lnTo>
                  <a:pt x="147787" y="118764"/>
                </a:lnTo>
                <a:cubicBezTo>
                  <a:pt x="151061" y="115490"/>
                  <a:pt x="154335" y="115490"/>
                  <a:pt x="157609" y="118764"/>
                </a:cubicBezTo>
                <a:cubicBezTo>
                  <a:pt x="159098" y="120253"/>
                  <a:pt x="159842" y="121964"/>
                  <a:pt x="159842" y="123899"/>
                </a:cubicBezTo>
                <a:cubicBezTo>
                  <a:pt x="159842" y="125834"/>
                  <a:pt x="159098" y="127545"/>
                  <a:pt x="157609" y="129034"/>
                </a:cubicBezTo>
                <a:lnTo>
                  <a:pt x="114300" y="171003"/>
                </a:lnTo>
                <a:lnTo>
                  <a:pt x="70991" y="129034"/>
                </a:lnTo>
                <a:cubicBezTo>
                  <a:pt x="67717" y="125462"/>
                  <a:pt x="67791" y="122039"/>
                  <a:pt x="71215" y="118764"/>
                </a:cubicBezTo>
                <a:cubicBezTo>
                  <a:pt x="74638" y="115490"/>
                  <a:pt x="77986" y="115490"/>
                  <a:pt x="81260" y="118764"/>
                </a:cubicBezTo>
                <a:lnTo>
                  <a:pt x="107156" y="144661"/>
                </a:lnTo>
                <a:lnTo>
                  <a:pt x="107156" y="64293"/>
                </a:lnTo>
                <a:cubicBezTo>
                  <a:pt x="107156" y="62210"/>
                  <a:pt x="107826" y="60498"/>
                  <a:pt x="109166" y="59159"/>
                </a:cubicBezTo>
                <a:cubicBezTo>
                  <a:pt x="110505" y="57819"/>
                  <a:pt x="112142" y="57150"/>
                  <a:pt x="114077" y="57150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571"/>
                  <a:pt x="43532" y="185067"/>
                </a:cubicBezTo>
                <a:cubicBezTo>
                  <a:pt x="63029" y="204564"/>
                  <a:pt x="86618" y="214312"/>
                  <a:pt x="114300" y="214312"/>
                </a:cubicBezTo>
                <a:cubicBezTo>
                  <a:pt x="141982" y="214312"/>
                  <a:pt x="165646" y="204564"/>
                  <a:pt x="185291" y="185067"/>
                </a:cubicBezTo>
                <a:cubicBezTo>
                  <a:pt x="204937" y="165571"/>
                  <a:pt x="214759" y="141982"/>
                  <a:pt x="214759" y="114300"/>
                </a:cubicBezTo>
                <a:cubicBezTo>
                  <a:pt x="214759" y="86618"/>
                  <a:pt x="204937" y="63028"/>
                  <a:pt x="185291" y="43532"/>
                </a:cubicBezTo>
                <a:cubicBezTo>
                  <a:pt x="165646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Đích</a:t>
            </a:r>
            <a:endParaRPr lang="en-US" sz="36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06738" y="3554295"/>
            <a:ext cx="182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Khả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năng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mở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rộng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tính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hoạt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5713" y="3561332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Xử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dữ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liệu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tự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động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34640" y="35749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Xử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dữ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liệu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nâng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cao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1E5349-F5BF-4A17-9FE7-B2FE3587FDCF}"/>
              </a:ext>
            </a:extLst>
          </p:cNvPr>
          <p:cNvSpPr/>
          <p:nvPr/>
        </p:nvSpPr>
        <p:spPr>
          <a:xfrm>
            <a:off x="722546" y="3482251"/>
            <a:ext cx="182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Một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hệ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sinh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thái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các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cụ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AI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non-AI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hợp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nhất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5437A2-AE57-EC23-8950-3FA4AFE76088}"/>
              </a:ext>
            </a:extLst>
          </p:cNvPr>
          <p:cNvSpPr/>
          <p:nvPr/>
        </p:nvSpPr>
        <p:spPr>
          <a:xfrm>
            <a:off x="9285262" y="3582367"/>
            <a:ext cx="182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Lấy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người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dùng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làm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trung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tâm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258A0DE-1351-DABA-7D08-83A86F237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729" y="2009623"/>
            <a:ext cx="1174766" cy="117476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9626F54-2754-0B5A-B0D9-5B9109179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517" y="2063315"/>
            <a:ext cx="1121074" cy="112107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4C76628-812C-CF3F-6C12-B6086FCC76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2097" y="2063315"/>
            <a:ext cx="1156031" cy="11560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409F616-05E8-F4FB-22A7-56D41EE612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7920" y="2063315"/>
            <a:ext cx="1105140" cy="1105140"/>
          </a:xfrm>
          <a:prstGeom prst="rect">
            <a:avLst/>
          </a:prstGeom>
        </p:spPr>
      </p:pic>
      <p:sp>
        <p:nvSpPr>
          <p:cNvPr id="29" name="Freeform 110">
            <a:extLst>
              <a:ext uri="{FF2B5EF4-FFF2-40B4-BE49-F238E27FC236}">
                <a16:creationId xmlns:a16="http://schemas.microsoft.com/office/drawing/2014/main" id="{44CCFF78-297C-889C-DF60-DCA3AB56CD1A}"/>
              </a:ext>
            </a:extLst>
          </p:cNvPr>
          <p:cNvSpPr>
            <a:spLocks noEditPoints="1"/>
          </p:cNvSpPr>
          <p:nvPr/>
        </p:nvSpPr>
        <p:spPr bwMode="auto">
          <a:xfrm>
            <a:off x="9611181" y="2106806"/>
            <a:ext cx="1105139" cy="992489"/>
          </a:xfrm>
          <a:custGeom>
            <a:avLst/>
            <a:gdLst>
              <a:gd name="T0" fmla="*/ 68 w 353"/>
              <a:gd name="T1" fmla="*/ 173 h 289"/>
              <a:gd name="T2" fmla="*/ 55 w 353"/>
              <a:gd name="T3" fmla="*/ 131 h 289"/>
              <a:gd name="T4" fmla="*/ 55 w 353"/>
              <a:gd name="T5" fmla="*/ 117 h 289"/>
              <a:gd name="T6" fmla="*/ 49 w 353"/>
              <a:gd name="T7" fmla="*/ 75 h 289"/>
              <a:gd name="T8" fmla="*/ 69 w 353"/>
              <a:gd name="T9" fmla="*/ 52 h 289"/>
              <a:gd name="T10" fmla="*/ 98 w 353"/>
              <a:gd name="T11" fmla="*/ 50 h 289"/>
              <a:gd name="T12" fmla="*/ 103 w 353"/>
              <a:gd name="T13" fmla="*/ 35 h 289"/>
              <a:gd name="T14" fmla="*/ 61 w 353"/>
              <a:gd name="T15" fmla="*/ 39 h 289"/>
              <a:gd name="T16" fmla="*/ 40 w 353"/>
              <a:gd name="T17" fmla="*/ 113 h 289"/>
              <a:gd name="T18" fmla="*/ 52 w 353"/>
              <a:gd name="T19" fmla="*/ 173 h 289"/>
              <a:gd name="T20" fmla="*/ 0 w 353"/>
              <a:gd name="T21" fmla="*/ 249 h 289"/>
              <a:gd name="T22" fmla="*/ 43 w 353"/>
              <a:gd name="T23" fmla="*/ 257 h 289"/>
              <a:gd name="T24" fmla="*/ 16 w 353"/>
              <a:gd name="T25" fmla="*/ 241 h 289"/>
              <a:gd name="T26" fmla="*/ 319 w 353"/>
              <a:gd name="T27" fmla="*/ 201 h 289"/>
              <a:gd name="T28" fmla="*/ 311 w 353"/>
              <a:gd name="T29" fmla="*/ 140 h 289"/>
              <a:gd name="T30" fmla="*/ 318 w 353"/>
              <a:gd name="T31" fmla="*/ 69 h 289"/>
              <a:gd name="T32" fmla="*/ 265 w 353"/>
              <a:gd name="T33" fmla="*/ 32 h 289"/>
              <a:gd name="T34" fmla="*/ 253 w 353"/>
              <a:gd name="T35" fmla="*/ 51 h 289"/>
              <a:gd name="T36" fmla="*/ 265 w 353"/>
              <a:gd name="T37" fmla="*/ 48 h 289"/>
              <a:gd name="T38" fmla="*/ 285 w 353"/>
              <a:gd name="T39" fmla="*/ 53 h 289"/>
              <a:gd name="T40" fmla="*/ 298 w 353"/>
              <a:gd name="T41" fmla="*/ 106 h 289"/>
              <a:gd name="T42" fmla="*/ 298 w 353"/>
              <a:gd name="T43" fmla="*/ 131 h 289"/>
              <a:gd name="T44" fmla="*/ 297 w 353"/>
              <a:gd name="T45" fmla="*/ 132 h 289"/>
              <a:gd name="T46" fmla="*/ 314 w 353"/>
              <a:gd name="T47" fmla="*/ 216 h 289"/>
              <a:gd name="T48" fmla="*/ 301 w 353"/>
              <a:gd name="T49" fmla="*/ 241 h 289"/>
              <a:gd name="T50" fmla="*/ 345 w 353"/>
              <a:gd name="T51" fmla="*/ 257 h 289"/>
              <a:gd name="T52" fmla="*/ 319 w 353"/>
              <a:gd name="T53" fmla="*/ 201 h 289"/>
              <a:gd name="T54" fmla="*/ 211 w 353"/>
              <a:gd name="T55" fmla="*/ 181 h 289"/>
              <a:gd name="T56" fmla="*/ 231 w 353"/>
              <a:gd name="T57" fmla="*/ 105 h 289"/>
              <a:gd name="T58" fmla="*/ 209 w 353"/>
              <a:gd name="T59" fmla="*/ 5 h 289"/>
              <a:gd name="T60" fmla="*/ 152 w 353"/>
              <a:gd name="T61" fmla="*/ 9 h 289"/>
              <a:gd name="T62" fmla="*/ 122 w 353"/>
              <a:gd name="T63" fmla="*/ 104 h 289"/>
              <a:gd name="T64" fmla="*/ 141 w 353"/>
              <a:gd name="T65" fmla="*/ 181 h 289"/>
              <a:gd name="T66" fmla="*/ 56 w 353"/>
              <a:gd name="T67" fmla="*/ 281 h 289"/>
              <a:gd name="T68" fmla="*/ 289 w 353"/>
              <a:gd name="T69" fmla="*/ 289 h 289"/>
              <a:gd name="T70" fmla="*/ 240 w 353"/>
              <a:gd name="T71" fmla="*/ 218 h 289"/>
              <a:gd name="T72" fmla="*/ 116 w 353"/>
              <a:gd name="T73" fmla="*/ 234 h 289"/>
              <a:gd name="T74" fmla="*/ 157 w 353"/>
              <a:gd name="T75" fmla="*/ 181 h 289"/>
              <a:gd name="T76" fmla="*/ 137 w 353"/>
              <a:gd name="T77" fmla="*/ 129 h 289"/>
              <a:gd name="T78" fmla="*/ 137 w 353"/>
              <a:gd name="T79" fmla="*/ 97 h 289"/>
              <a:gd name="T80" fmla="*/ 159 w 353"/>
              <a:gd name="T81" fmla="*/ 23 h 289"/>
              <a:gd name="T82" fmla="*/ 186 w 353"/>
              <a:gd name="T83" fmla="*/ 16 h 289"/>
              <a:gd name="T84" fmla="*/ 217 w 353"/>
              <a:gd name="T85" fmla="*/ 44 h 289"/>
              <a:gd name="T86" fmla="*/ 215 w 353"/>
              <a:gd name="T87" fmla="*/ 108 h 289"/>
              <a:gd name="T88" fmla="*/ 213 w 353"/>
              <a:gd name="T89" fmla="*/ 132 h 289"/>
              <a:gd name="T90" fmla="*/ 235 w 353"/>
              <a:gd name="T91" fmla="*/ 234 h 289"/>
              <a:gd name="T92" fmla="*/ 280 w 353"/>
              <a:gd name="T93" fmla="*/ 27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3" h="289">
                <a:moveTo>
                  <a:pt x="38" y="216"/>
                </a:moveTo>
                <a:cubicBezTo>
                  <a:pt x="49" y="213"/>
                  <a:pt x="68" y="201"/>
                  <a:pt x="68" y="173"/>
                </a:cubicBezTo>
                <a:cubicBezTo>
                  <a:pt x="68" y="148"/>
                  <a:pt x="60" y="138"/>
                  <a:pt x="55" y="132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4" y="130"/>
                  <a:pt x="53" y="126"/>
                  <a:pt x="55" y="117"/>
                </a:cubicBezTo>
                <a:cubicBezTo>
                  <a:pt x="56" y="113"/>
                  <a:pt x="56" y="109"/>
                  <a:pt x="54" y="106"/>
                </a:cubicBezTo>
                <a:cubicBezTo>
                  <a:pt x="51" y="99"/>
                  <a:pt x="45" y="85"/>
                  <a:pt x="49" y="75"/>
                </a:cubicBezTo>
                <a:cubicBezTo>
                  <a:pt x="56" y="58"/>
                  <a:pt x="59" y="57"/>
                  <a:pt x="67" y="53"/>
                </a:cubicBezTo>
                <a:cubicBezTo>
                  <a:pt x="68" y="53"/>
                  <a:pt x="69" y="53"/>
                  <a:pt x="69" y="52"/>
                </a:cubicBezTo>
                <a:cubicBezTo>
                  <a:pt x="71" y="51"/>
                  <a:pt x="79" y="48"/>
                  <a:pt x="88" y="48"/>
                </a:cubicBezTo>
                <a:cubicBezTo>
                  <a:pt x="92" y="48"/>
                  <a:pt x="95" y="49"/>
                  <a:pt x="98" y="50"/>
                </a:cubicBezTo>
                <a:cubicBezTo>
                  <a:pt x="98" y="47"/>
                  <a:pt x="99" y="45"/>
                  <a:pt x="100" y="42"/>
                </a:cubicBezTo>
                <a:cubicBezTo>
                  <a:pt x="101" y="39"/>
                  <a:pt x="102" y="37"/>
                  <a:pt x="103" y="35"/>
                </a:cubicBezTo>
                <a:cubicBezTo>
                  <a:pt x="98" y="33"/>
                  <a:pt x="93" y="32"/>
                  <a:pt x="88" y="32"/>
                </a:cubicBezTo>
                <a:cubicBezTo>
                  <a:pt x="76" y="32"/>
                  <a:pt x="65" y="36"/>
                  <a:pt x="61" y="39"/>
                </a:cubicBezTo>
                <a:cubicBezTo>
                  <a:pt x="48" y="44"/>
                  <a:pt x="42" y="50"/>
                  <a:pt x="34" y="69"/>
                </a:cubicBezTo>
                <a:cubicBezTo>
                  <a:pt x="27" y="86"/>
                  <a:pt x="36" y="104"/>
                  <a:pt x="40" y="113"/>
                </a:cubicBezTo>
                <a:cubicBezTo>
                  <a:pt x="35" y="133"/>
                  <a:pt x="42" y="140"/>
                  <a:pt x="42" y="140"/>
                </a:cubicBezTo>
                <a:cubicBezTo>
                  <a:pt x="45" y="145"/>
                  <a:pt x="52" y="153"/>
                  <a:pt x="52" y="173"/>
                </a:cubicBezTo>
                <a:cubicBezTo>
                  <a:pt x="52" y="197"/>
                  <a:pt x="34" y="201"/>
                  <a:pt x="34" y="201"/>
                </a:cubicBezTo>
                <a:cubicBezTo>
                  <a:pt x="19" y="206"/>
                  <a:pt x="0" y="217"/>
                  <a:pt x="0" y="249"/>
                </a:cubicBezTo>
                <a:cubicBezTo>
                  <a:pt x="0" y="249"/>
                  <a:pt x="0" y="257"/>
                  <a:pt x="8" y="257"/>
                </a:cubicBezTo>
                <a:cubicBezTo>
                  <a:pt x="43" y="257"/>
                  <a:pt x="43" y="257"/>
                  <a:pt x="43" y="257"/>
                </a:cubicBezTo>
                <a:cubicBezTo>
                  <a:pt x="45" y="251"/>
                  <a:pt x="48" y="245"/>
                  <a:pt x="51" y="241"/>
                </a:cubicBezTo>
                <a:cubicBezTo>
                  <a:pt x="16" y="241"/>
                  <a:pt x="16" y="241"/>
                  <a:pt x="16" y="241"/>
                </a:cubicBezTo>
                <a:cubicBezTo>
                  <a:pt x="19" y="225"/>
                  <a:pt x="28" y="220"/>
                  <a:pt x="38" y="216"/>
                </a:cubicBezTo>
                <a:moveTo>
                  <a:pt x="319" y="201"/>
                </a:moveTo>
                <a:cubicBezTo>
                  <a:pt x="319" y="201"/>
                  <a:pt x="301" y="197"/>
                  <a:pt x="301" y="173"/>
                </a:cubicBezTo>
                <a:cubicBezTo>
                  <a:pt x="301" y="153"/>
                  <a:pt x="307" y="145"/>
                  <a:pt x="311" y="140"/>
                </a:cubicBezTo>
                <a:cubicBezTo>
                  <a:pt x="311" y="140"/>
                  <a:pt x="318" y="133"/>
                  <a:pt x="312" y="113"/>
                </a:cubicBezTo>
                <a:cubicBezTo>
                  <a:pt x="317" y="104"/>
                  <a:pt x="325" y="86"/>
                  <a:pt x="318" y="69"/>
                </a:cubicBezTo>
                <a:cubicBezTo>
                  <a:pt x="310" y="50"/>
                  <a:pt x="304" y="44"/>
                  <a:pt x="292" y="39"/>
                </a:cubicBezTo>
                <a:cubicBezTo>
                  <a:pt x="287" y="36"/>
                  <a:pt x="276" y="32"/>
                  <a:pt x="265" y="32"/>
                </a:cubicBezTo>
                <a:cubicBezTo>
                  <a:pt x="259" y="32"/>
                  <a:pt x="254" y="33"/>
                  <a:pt x="248" y="35"/>
                </a:cubicBezTo>
                <a:cubicBezTo>
                  <a:pt x="250" y="40"/>
                  <a:pt x="252" y="46"/>
                  <a:pt x="253" y="51"/>
                </a:cubicBezTo>
                <a:cubicBezTo>
                  <a:pt x="254" y="51"/>
                  <a:pt x="254" y="50"/>
                  <a:pt x="254" y="50"/>
                </a:cubicBezTo>
                <a:cubicBezTo>
                  <a:pt x="257" y="49"/>
                  <a:pt x="260" y="48"/>
                  <a:pt x="265" y="48"/>
                </a:cubicBezTo>
                <a:cubicBezTo>
                  <a:pt x="273" y="48"/>
                  <a:pt x="281" y="51"/>
                  <a:pt x="283" y="52"/>
                </a:cubicBezTo>
                <a:cubicBezTo>
                  <a:pt x="284" y="53"/>
                  <a:pt x="284" y="53"/>
                  <a:pt x="285" y="53"/>
                </a:cubicBezTo>
                <a:cubicBezTo>
                  <a:pt x="293" y="57"/>
                  <a:pt x="296" y="58"/>
                  <a:pt x="303" y="75"/>
                </a:cubicBezTo>
                <a:cubicBezTo>
                  <a:pt x="307" y="85"/>
                  <a:pt x="301" y="99"/>
                  <a:pt x="298" y="106"/>
                </a:cubicBezTo>
                <a:cubicBezTo>
                  <a:pt x="297" y="109"/>
                  <a:pt x="296" y="113"/>
                  <a:pt x="297" y="117"/>
                </a:cubicBezTo>
                <a:cubicBezTo>
                  <a:pt x="299" y="126"/>
                  <a:pt x="298" y="130"/>
                  <a:pt x="298" y="131"/>
                </a:cubicBezTo>
                <a:cubicBezTo>
                  <a:pt x="298" y="131"/>
                  <a:pt x="298" y="131"/>
                  <a:pt x="298" y="131"/>
                </a:cubicBezTo>
                <a:cubicBezTo>
                  <a:pt x="297" y="132"/>
                  <a:pt x="297" y="132"/>
                  <a:pt x="297" y="132"/>
                </a:cubicBezTo>
                <a:cubicBezTo>
                  <a:pt x="293" y="138"/>
                  <a:pt x="285" y="148"/>
                  <a:pt x="285" y="173"/>
                </a:cubicBezTo>
                <a:cubicBezTo>
                  <a:pt x="285" y="201"/>
                  <a:pt x="303" y="213"/>
                  <a:pt x="314" y="216"/>
                </a:cubicBezTo>
                <a:cubicBezTo>
                  <a:pt x="324" y="220"/>
                  <a:pt x="334" y="225"/>
                  <a:pt x="336" y="241"/>
                </a:cubicBezTo>
                <a:cubicBezTo>
                  <a:pt x="301" y="241"/>
                  <a:pt x="301" y="241"/>
                  <a:pt x="301" y="241"/>
                </a:cubicBezTo>
                <a:cubicBezTo>
                  <a:pt x="304" y="245"/>
                  <a:pt x="307" y="251"/>
                  <a:pt x="309" y="257"/>
                </a:cubicBezTo>
                <a:cubicBezTo>
                  <a:pt x="345" y="257"/>
                  <a:pt x="345" y="257"/>
                  <a:pt x="345" y="257"/>
                </a:cubicBezTo>
                <a:cubicBezTo>
                  <a:pt x="353" y="257"/>
                  <a:pt x="353" y="249"/>
                  <a:pt x="353" y="249"/>
                </a:cubicBezTo>
                <a:cubicBezTo>
                  <a:pt x="353" y="217"/>
                  <a:pt x="333" y="206"/>
                  <a:pt x="319" y="201"/>
                </a:cubicBezTo>
                <a:moveTo>
                  <a:pt x="240" y="218"/>
                </a:moveTo>
                <a:cubicBezTo>
                  <a:pt x="240" y="218"/>
                  <a:pt x="211" y="211"/>
                  <a:pt x="211" y="181"/>
                </a:cubicBezTo>
                <a:cubicBezTo>
                  <a:pt x="211" y="155"/>
                  <a:pt x="223" y="146"/>
                  <a:pt x="228" y="139"/>
                </a:cubicBezTo>
                <a:cubicBezTo>
                  <a:pt x="228" y="139"/>
                  <a:pt x="237" y="131"/>
                  <a:pt x="231" y="105"/>
                </a:cubicBezTo>
                <a:cubicBezTo>
                  <a:pt x="241" y="90"/>
                  <a:pt x="245" y="66"/>
                  <a:pt x="232" y="37"/>
                </a:cubicBezTo>
                <a:cubicBezTo>
                  <a:pt x="225" y="20"/>
                  <a:pt x="219" y="11"/>
                  <a:pt x="209" y="5"/>
                </a:cubicBezTo>
                <a:cubicBezTo>
                  <a:pt x="202" y="1"/>
                  <a:pt x="194" y="0"/>
                  <a:pt x="186" y="0"/>
                </a:cubicBezTo>
                <a:cubicBezTo>
                  <a:pt x="172" y="0"/>
                  <a:pt x="158" y="5"/>
                  <a:pt x="152" y="9"/>
                </a:cubicBezTo>
                <a:cubicBezTo>
                  <a:pt x="136" y="16"/>
                  <a:pt x="125" y="22"/>
                  <a:pt x="115" y="48"/>
                </a:cubicBezTo>
                <a:cubicBezTo>
                  <a:pt x="107" y="69"/>
                  <a:pt x="117" y="92"/>
                  <a:pt x="122" y="104"/>
                </a:cubicBezTo>
                <a:cubicBezTo>
                  <a:pt x="116" y="130"/>
                  <a:pt x="125" y="139"/>
                  <a:pt x="125" y="139"/>
                </a:cubicBezTo>
                <a:cubicBezTo>
                  <a:pt x="129" y="146"/>
                  <a:pt x="141" y="155"/>
                  <a:pt x="141" y="181"/>
                </a:cubicBezTo>
                <a:cubicBezTo>
                  <a:pt x="141" y="211"/>
                  <a:pt x="112" y="218"/>
                  <a:pt x="112" y="218"/>
                </a:cubicBezTo>
                <a:cubicBezTo>
                  <a:pt x="94" y="225"/>
                  <a:pt x="56" y="238"/>
                  <a:pt x="56" y="281"/>
                </a:cubicBezTo>
                <a:cubicBezTo>
                  <a:pt x="56" y="281"/>
                  <a:pt x="56" y="289"/>
                  <a:pt x="64" y="289"/>
                </a:cubicBezTo>
                <a:cubicBezTo>
                  <a:pt x="289" y="289"/>
                  <a:pt x="289" y="289"/>
                  <a:pt x="289" y="289"/>
                </a:cubicBezTo>
                <a:cubicBezTo>
                  <a:pt x="297" y="289"/>
                  <a:pt x="297" y="281"/>
                  <a:pt x="297" y="281"/>
                </a:cubicBezTo>
                <a:cubicBezTo>
                  <a:pt x="297" y="238"/>
                  <a:pt x="258" y="225"/>
                  <a:pt x="240" y="218"/>
                </a:cubicBezTo>
                <a:moveTo>
                  <a:pt x="72" y="273"/>
                </a:moveTo>
                <a:cubicBezTo>
                  <a:pt x="76" y="250"/>
                  <a:pt x="96" y="241"/>
                  <a:pt x="116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131" y="230"/>
                  <a:pt x="157" y="214"/>
                  <a:pt x="157" y="181"/>
                </a:cubicBezTo>
                <a:cubicBezTo>
                  <a:pt x="157" y="153"/>
                  <a:pt x="146" y="140"/>
                  <a:pt x="140" y="132"/>
                </a:cubicBezTo>
                <a:cubicBezTo>
                  <a:pt x="138" y="131"/>
                  <a:pt x="137" y="129"/>
                  <a:pt x="137" y="129"/>
                </a:cubicBezTo>
                <a:cubicBezTo>
                  <a:pt x="137" y="128"/>
                  <a:pt x="134" y="122"/>
                  <a:pt x="138" y="107"/>
                </a:cubicBezTo>
                <a:cubicBezTo>
                  <a:pt x="139" y="100"/>
                  <a:pt x="137" y="97"/>
                  <a:pt x="137" y="97"/>
                </a:cubicBezTo>
                <a:cubicBezTo>
                  <a:pt x="132" y="87"/>
                  <a:pt x="124" y="69"/>
                  <a:pt x="130" y="54"/>
                </a:cubicBezTo>
                <a:cubicBezTo>
                  <a:pt x="138" y="33"/>
                  <a:pt x="146" y="29"/>
                  <a:pt x="159" y="23"/>
                </a:cubicBezTo>
                <a:cubicBezTo>
                  <a:pt x="160" y="23"/>
                  <a:pt x="160" y="22"/>
                  <a:pt x="161" y="22"/>
                </a:cubicBezTo>
                <a:cubicBezTo>
                  <a:pt x="164" y="20"/>
                  <a:pt x="174" y="16"/>
                  <a:pt x="186" y="16"/>
                </a:cubicBezTo>
                <a:cubicBezTo>
                  <a:pt x="192" y="16"/>
                  <a:pt x="197" y="17"/>
                  <a:pt x="201" y="19"/>
                </a:cubicBezTo>
                <a:cubicBezTo>
                  <a:pt x="206" y="22"/>
                  <a:pt x="210" y="27"/>
                  <a:pt x="217" y="44"/>
                </a:cubicBezTo>
                <a:cubicBezTo>
                  <a:pt x="230" y="73"/>
                  <a:pt x="222" y="89"/>
                  <a:pt x="218" y="95"/>
                </a:cubicBezTo>
                <a:cubicBezTo>
                  <a:pt x="215" y="99"/>
                  <a:pt x="214" y="104"/>
                  <a:pt x="215" y="108"/>
                </a:cubicBezTo>
                <a:cubicBezTo>
                  <a:pt x="218" y="122"/>
                  <a:pt x="216" y="127"/>
                  <a:pt x="216" y="129"/>
                </a:cubicBezTo>
                <a:cubicBezTo>
                  <a:pt x="216" y="129"/>
                  <a:pt x="214" y="131"/>
                  <a:pt x="213" y="132"/>
                </a:cubicBezTo>
                <a:cubicBezTo>
                  <a:pt x="207" y="140"/>
                  <a:pt x="195" y="153"/>
                  <a:pt x="195" y="181"/>
                </a:cubicBezTo>
                <a:cubicBezTo>
                  <a:pt x="195" y="214"/>
                  <a:pt x="221" y="230"/>
                  <a:pt x="235" y="234"/>
                </a:cubicBezTo>
                <a:cubicBezTo>
                  <a:pt x="236" y="234"/>
                  <a:pt x="236" y="234"/>
                  <a:pt x="236" y="234"/>
                </a:cubicBezTo>
                <a:cubicBezTo>
                  <a:pt x="256" y="241"/>
                  <a:pt x="276" y="250"/>
                  <a:pt x="280" y="273"/>
                </a:cubicBezTo>
                <a:lnTo>
                  <a:pt x="72" y="27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6054725" y="6484938"/>
            <a:ext cx="230188" cy="230187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077" y="57150"/>
                </a:moveTo>
                <a:cubicBezTo>
                  <a:pt x="116012" y="57150"/>
                  <a:pt x="117723" y="57819"/>
                  <a:pt x="119212" y="59159"/>
                </a:cubicBezTo>
                <a:cubicBezTo>
                  <a:pt x="120700" y="60498"/>
                  <a:pt x="121444" y="62210"/>
                  <a:pt x="121444" y="64293"/>
                </a:cubicBezTo>
                <a:lnTo>
                  <a:pt x="121444" y="145107"/>
                </a:lnTo>
                <a:lnTo>
                  <a:pt x="147787" y="118764"/>
                </a:lnTo>
                <a:cubicBezTo>
                  <a:pt x="151061" y="115490"/>
                  <a:pt x="154335" y="115490"/>
                  <a:pt x="157609" y="118764"/>
                </a:cubicBezTo>
                <a:cubicBezTo>
                  <a:pt x="159098" y="120253"/>
                  <a:pt x="159842" y="121964"/>
                  <a:pt x="159842" y="123899"/>
                </a:cubicBezTo>
                <a:cubicBezTo>
                  <a:pt x="159842" y="125834"/>
                  <a:pt x="159098" y="127545"/>
                  <a:pt x="157609" y="129034"/>
                </a:cubicBezTo>
                <a:lnTo>
                  <a:pt x="114300" y="171003"/>
                </a:lnTo>
                <a:lnTo>
                  <a:pt x="70991" y="129034"/>
                </a:lnTo>
                <a:cubicBezTo>
                  <a:pt x="67717" y="125462"/>
                  <a:pt x="67791" y="122039"/>
                  <a:pt x="71215" y="118764"/>
                </a:cubicBezTo>
                <a:cubicBezTo>
                  <a:pt x="74638" y="115490"/>
                  <a:pt x="77986" y="115490"/>
                  <a:pt x="81260" y="118764"/>
                </a:cubicBezTo>
                <a:lnTo>
                  <a:pt x="107156" y="144661"/>
                </a:lnTo>
                <a:lnTo>
                  <a:pt x="107156" y="64293"/>
                </a:lnTo>
                <a:cubicBezTo>
                  <a:pt x="107156" y="62210"/>
                  <a:pt x="107826" y="60498"/>
                  <a:pt x="109166" y="59159"/>
                </a:cubicBezTo>
                <a:cubicBezTo>
                  <a:pt x="110505" y="57819"/>
                  <a:pt x="112142" y="57150"/>
                  <a:pt x="114077" y="57150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571"/>
                  <a:pt x="43532" y="185067"/>
                </a:cubicBezTo>
                <a:cubicBezTo>
                  <a:pt x="63029" y="204564"/>
                  <a:pt x="86618" y="214312"/>
                  <a:pt x="114300" y="214312"/>
                </a:cubicBezTo>
                <a:cubicBezTo>
                  <a:pt x="141982" y="214312"/>
                  <a:pt x="165646" y="204564"/>
                  <a:pt x="185291" y="185067"/>
                </a:cubicBezTo>
                <a:cubicBezTo>
                  <a:pt x="204937" y="165571"/>
                  <a:pt x="214759" y="141982"/>
                  <a:pt x="214759" y="114300"/>
                </a:cubicBezTo>
                <a:cubicBezTo>
                  <a:pt x="214759" y="86618"/>
                  <a:pt x="204937" y="63028"/>
                  <a:pt x="185291" y="43532"/>
                </a:cubicBezTo>
                <a:cubicBezTo>
                  <a:pt x="165646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016000" y="1383105"/>
            <a:ext cx="1993900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Web-Server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016000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3057525" y="1383105"/>
            <a:ext cx="1993900" cy="9144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Storage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057525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5099050" y="1383105"/>
            <a:ext cx="19939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5099050" y="1371601"/>
            <a:ext cx="1993900" cy="5113338"/>
          </a:xfrm>
          <a:prstGeom prst="roundRect">
            <a:avLst>
              <a:gd name="adj" fmla="val 741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7140575" y="1383105"/>
            <a:ext cx="19939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Machine Learning/ Deep Learning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7140575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9182100" y="1383105"/>
            <a:ext cx="1993900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Orchestration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9182100" y="1371601"/>
            <a:ext cx="1993900" cy="5113338"/>
          </a:xfrm>
          <a:prstGeom prst="roundRect">
            <a:avLst>
              <a:gd name="adj" fmla="val 783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14"/>
          <p:cNvSpPr txBox="1">
            <a:spLocks/>
          </p:cNvSpPr>
          <p:nvPr/>
        </p:nvSpPr>
        <p:spPr>
          <a:xfrm>
            <a:off x="792374" y="799411"/>
            <a:ext cx="5965613" cy="1008752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nghệ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cụ</a:t>
            </a:r>
            <a:endParaRPr lang="en-US" sz="36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E615454-080C-4734-B327-AD5F946CD9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9364" y="1539058"/>
            <a:ext cx="327171" cy="3271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D4CCC9-07B2-4CF3-8ED8-9C576DFA98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3879" y="1565593"/>
            <a:ext cx="362562" cy="3625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993E5A-97D9-4818-91A1-C0A2D59F67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7971" y="1557201"/>
            <a:ext cx="351775" cy="3517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01CFC1-E975-43C4-8C84-C2F3F25A05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566" y="1539058"/>
            <a:ext cx="369918" cy="3699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0B8E4BB-A89D-4E88-AF06-3D1AE9BE0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4063" y="1557202"/>
            <a:ext cx="370340" cy="370340"/>
          </a:xfrm>
          <a:prstGeom prst="rect">
            <a:avLst/>
          </a:prstGeom>
        </p:spPr>
      </p:pic>
      <p:pic>
        <p:nvPicPr>
          <p:cNvPr id="1026" name="Picture 2" descr="Viết Ứng Dụng Đầu Tiên Với ReactJS | CodeLearn">
            <a:extLst>
              <a:ext uri="{FF2B5EF4-FFF2-40B4-BE49-F238E27FC236}">
                <a16:creationId xmlns:a16="http://schemas.microsoft.com/office/drawing/2014/main" id="{C3F19CF5-ABFF-464A-C9E0-E66AF38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27" y="2692748"/>
            <a:ext cx="1756444" cy="113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d Rollout in Java with Spring Boot - Feature Management – Split">
            <a:extLst>
              <a:ext uri="{FF2B5EF4-FFF2-40B4-BE49-F238E27FC236}">
                <a16:creationId xmlns:a16="http://schemas.microsoft.com/office/drawing/2014/main" id="{1E612849-F44C-C1F3-1AC2-8AD4F1A3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67" y="4810861"/>
            <a:ext cx="1849364" cy="10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are the Most Popular RDBMS | IT Online Training">
            <a:extLst>
              <a:ext uri="{FF2B5EF4-FFF2-40B4-BE49-F238E27FC236}">
                <a16:creationId xmlns:a16="http://schemas.microsoft.com/office/drawing/2014/main" id="{8FCD93DA-2111-EE28-7B1C-0AB36AE8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7" y="2595563"/>
            <a:ext cx="1867060" cy="12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ding NoSQL Databases To Consider">
            <a:extLst>
              <a:ext uri="{FF2B5EF4-FFF2-40B4-BE49-F238E27FC236}">
                <a16:creationId xmlns:a16="http://schemas.microsoft.com/office/drawing/2014/main" id="{308BFEE5-154D-D04C-D513-13C443CA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7" y="4633546"/>
            <a:ext cx="1867061" cy="13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pache Kafka and why you should use it for your project.">
            <a:extLst>
              <a:ext uri="{FF2B5EF4-FFF2-40B4-BE49-F238E27FC236}">
                <a16:creationId xmlns:a16="http://schemas.microsoft.com/office/drawing/2014/main" id="{D5CA245F-225F-AD51-800D-484EBFF1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19" y="2344506"/>
            <a:ext cx="18461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ECA9F9-1833-8578-D12E-71B5249C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2" y="3258906"/>
            <a:ext cx="1624276" cy="6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 Spark - Wikipedia">
            <a:extLst>
              <a:ext uri="{FF2B5EF4-FFF2-40B4-BE49-F238E27FC236}">
                <a16:creationId xmlns:a16="http://schemas.microsoft.com/office/drawing/2014/main" id="{D55DF278-E5E0-7A93-9F43-F61C73A1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19" y="5225051"/>
            <a:ext cx="1867060" cy="9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stalling Logstash | Blog Bujarra.com">
            <a:extLst>
              <a:ext uri="{FF2B5EF4-FFF2-40B4-BE49-F238E27FC236}">
                <a16:creationId xmlns:a16="http://schemas.microsoft.com/office/drawing/2014/main" id="{C4470268-6D12-6258-E9CB-CAA84F81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948" y="4062232"/>
            <a:ext cx="1800118" cy="1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OpenAI? Here's Everything a Marketer Needs to Know">
            <a:extLst>
              <a:ext uri="{FF2B5EF4-FFF2-40B4-BE49-F238E27FC236}">
                <a16:creationId xmlns:a16="http://schemas.microsoft.com/office/drawing/2014/main" id="{F530C35E-2A52-59B1-934B-18D0E9AA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93" y="2347955"/>
            <a:ext cx="1846163" cy="11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mini (mô hình ngôn ngữ) – Wikipedia tiếng Việt">
            <a:extLst>
              <a:ext uri="{FF2B5EF4-FFF2-40B4-BE49-F238E27FC236}">
                <a16:creationId xmlns:a16="http://schemas.microsoft.com/office/drawing/2014/main" id="{F6E7B4AD-2FAC-250B-EBCD-9721C73E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44" y="3326280"/>
            <a:ext cx="1515585" cy="5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lama 3 – Meta Launches its Top-of-the-Notch Language Model to Assist">
            <a:extLst>
              <a:ext uri="{FF2B5EF4-FFF2-40B4-BE49-F238E27FC236}">
                <a16:creationId xmlns:a16="http://schemas.microsoft.com/office/drawing/2014/main" id="{B7A0E955-51A6-6FE6-D639-3DA476F3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40" y="4062232"/>
            <a:ext cx="1748716" cy="126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stral AI: Phát hành miễn phí cho tất cả mọi người mô hình ngôn ngữ đầu  tiên - MyGPT">
            <a:extLst>
              <a:ext uri="{FF2B5EF4-FFF2-40B4-BE49-F238E27FC236}">
                <a16:creationId xmlns:a16="http://schemas.microsoft.com/office/drawing/2014/main" id="{688674D6-C6AE-BE8C-9E24-3B247A17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40" y="5486399"/>
            <a:ext cx="1654262" cy="8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ocker là gì? | AWS">
            <a:extLst>
              <a:ext uri="{FF2B5EF4-FFF2-40B4-BE49-F238E27FC236}">
                <a16:creationId xmlns:a16="http://schemas.microsoft.com/office/drawing/2014/main" id="{3F30B0B2-7889-A0BD-8CB8-C9E8780C5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82" y="2668450"/>
            <a:ext cx="1987395" cy="9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Kubernetes (K8s) là gì? Tìm hiểu cơ bản về Kubernetes">
            <a:extLst>
              <a:ext uri="{FF2B5EF4-FFF2-40B4-BE49-F238E27FC236}">
                <a16:creationId xmlns:a16="http://schemas.microsoft.com/office/drawing/2014/main" id="{327C2D5B-BAF8-5FCA-5B70-6CB07B66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82" y="4379607"/>
            <a:ext cx="192163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6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6">
            <a:extLst>
              <a:ext uri="{FF2B5EF4-FFF2-40B4-BE49-F238E27FC236}">
                <a16:creationId xmlns:a16="http://schemas.microsoft.com/office/drawing/2014/main" id="{7C21636D-A7FD-4270-ADFE-7EE572F2192D}"/>
              </a:ext>
            </a:extLst>
          </p:cNvPr>
          <p:cNvSpPr/>
          <p:nvPr/>
        </p:nvSpPr>
        <p:spPr>
          <a:xfrm flipH="1">
            <a:off x="1763803" y="1880945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29">
            <a:extLst>
              <a:ext uri="{FF2B5EF4-FFF2-40B4-BE49-F238E27FC236}">
                <a16:creationId xmlns:a16="http://schemas.microsoft.com/office/drawing/2014/main" id="{F35B053E-7511-4AB3-8EA2-EC9F1FF4C32E}"/>
              </a:ext>
            </a:extLst>
          </p:cNvPr>
          <p:cNvSpPr/>
          <p:nvPr/>
        </p:nvSpPr>
        <p:spPr>
          <a:xfrm>
            <a:off x="5011187" y="2837994"/>
            <a:ext cx="2156687" cy="2160434"/>
          </a:xfrm>
          <a:custGeom>
            <a:avLst/>
            <a:gdLst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1175973 h 1828800"/>
              <a:gd name="connsiteX8" fmla="*/ 0 w 1828800"/>
              <a:gd name="connsiteY8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652827 h 1828800"/>
              <a:gd name="connsiteX0" fmla="*/ 72304 w 1901104"/>
              <a:gd name="connsiteY0" fmla="*/ 652827 h 1828800"/>
              <a:gd name="connsiteX1" fmla="*/ 725131 w 1901104"/>
              <a:gd name="connsiteY1" fmla="*/ 0 h 1828800"/>
              <a:gd name="connsiteX2" fmla="*/ 1248277 w 1901104"/>
              <a:gd name="connsiteY2" fmla="*/ 0 h 1828800"/>
              <a:gd name="connsiteX3" fmla="*/ 1901104 w 1901104"/>
              <a:gd name="connsiteY3" fmla="*/ 652827 h 1828800"/>
              <a:gd name="connsiteX4" fmla="*/ 1901104 w 1901104"/>
              <a:gd name="connsiteY4" fmla="*/ 1175973 h 1828800"/>
              <a:gd name="connsiteX5" fmla="*/ 1248277 w 1901104"/>
              <a:gd name="connsiteY5" fmla="*/ 1828800 h 1828800"/>
              <a:gd name="connsiteX6" fmla="*/ 92743 w 1901104"/>
              <a:gd name="connsiteY6" fmla="*/ 1828800 h 1828800"/>
              <a:gd name="connsiteX7" fmla="*/ 72304 w 1901104"/>
              <a:gd name="connsiteY7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0439 w 1828800"/>
              <a:gd name="connsiteY6" fmla="*/ 1828800 h 1828800"/>
              <a:gd name="connsiteX7" fmla="*/ 0 w 1828800"/>
              <a:gd name="connsiteY7" fmla="*/ 652827 h 1828800"/>
              <a:gd name="connsiteX0" fmla="*/ 0 w 1828800"/>
              <a:gd name="connsiteY0" fmla="*/ 652827 h 1837345"/>
              <a:gd name="connsiteX1" fmla="*/ 652827 w 1828800"/>
              <a:gd name="connsiteY1" fmla="*/ 0 h 1837345"/>
              <a:gd name="connsiteX2" fmla="*/ 1175973 w 1828800"/>
              <a:gd name="connsiteY2" fmla="*/ 0 h 1837345"/>
              <a:gd name="connsiteX3" fmla="*/ 1828800 w 1828800"/>
              <a:gd name="connsiteY3" fmla="*/ 652827 h 1837345"/>
              <a:gd name="connsiteX4" fmla="*/ 1828800 w 1828800"/>
              <a:gd name="connsiteY4" fmla="*/ 1175973 h 1837345"/>
              <a:gd name="connsiteX5" fmla="*/ 1175973 w 1828800"/>
              <a:gd name="connsiteY5" fmla="*/ 1828800 h 1837345"/>
              <a:gd name="connsiteX6" fmla="*/ 3347 w 1828800"/>
              <a:gd name="connsiteY6" fmla="*/ 1837345 h 1837345"/>
              <a:gd name="connsiteX7" fmla="*/ 0 w 1828800"/>
              <a:gd name="connsiteY7" fmla="*/ 652827 h 1837345"/>
              <a:gd name="connsiteX0" fmla="*/ 5199 w 1833999"/>
              <a:gd name="connsiteY0" fmla="*/ 652827 h 1828800"/>
              <a:gd name="connsiteX1" fmla="*/ 658026 w 1833999"/>
              <a:gd name="connsiteY1" fmla="*/ 0 h 1828800"/>
              <a:gd name="connsiteX2" fmla="*/ 1181172 w 1833999"/>
              <a:gd name="connsiteY2" fmla="*/ 0 h 1828800"/>
              <a:gd name="connsiteX3" fmla="*/ 1833999 w 1833999"/>
              <a:gd name="connsiteY3" fmla="*/ 652827 h 1828800"/>
              <a:gd name="connsiteX4" fmla="*/ 1833999 w 1833999"/>
              <a:gd name="connsiteY4" fmla="*/ 1175973 h 1828800"/>
              <a:gd name="connsiteX5" fmla="*/ 1181172 w 1833999"/>
              <a:gd name="connsiteY5" fmla="*/ 1828800 h 1828800"/>
              <a:gd name="connsiteX6" fmla="*/ 0 w 1833999"/>
              <a:gd name="connsiteY6" fmla="*/ 1820254 h 1828800"/>
              <a:gd name="connsiteX7" fmla="*/ 5199 w 1833999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617 w 1828800"/>
              <a:gd name="connsiteY6" fmla="*/ 1828070 h 1828800"/>
              <a:gd name="connsiteX7" fmla="*/ 0 w 1828800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1831977">
                <a:moveTo>
                  <a:pt x="0" y="652827"/>
                </a:moveTo>
                <a:cubicBezTo>
                  <a:pt x="0" y="292281"/>
                  <a:pt x="292281" y="0"/>
                  <a:pt x="652827" y="0"/>
                </a:cubicBezTo>
                <a:lnTo>
                  <a:pt x="1175973" y="0"/>
                </a:lnTo>
                <a:cubicBezTo>
                  <a:pt x="1536519" y="0"/>
                  <a:pt x="1828800" y="292281"/>
                  <a:pt x="1828800" y="652827"/>
                </a:cubicBezTo>
                <a:lnTo>
                  <a:pt x="1828800" y="1175973"/>
                </a:lnTo>
                <a:cubicBezTo>
                  <a:pt x="1828800" y="1536519"/>
                  <a:pt x="1536519" y="1828800"/>
                  <a:pt x="1175973" y="1828800"/>
                </a:cubicBezTo>
                <a:lnTo>
                  <a:pt x="2617" y="1831977"/>
                </a:lnTo>
                <a:cubicBezTo>
                  <a:pt x="11721" y="1823989"/>
                  <a:pt x="0" y="957627"/>
                  <a:pt x="0" y="652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277894" y="4178300"/>
            <a:ext cx="119857" cy="119857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7296944" y="4018757"/>
            <a:ext cx="119063" cy="119063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312819" y="3858419"/>
            <a:ext cx="119063" cy="11985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296944" y="3698082"/>
            <a:ext cx="119063" cy="119857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277894" y="3537744"/>
            <a:ext cx="119857" cy="12065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7397751" y="2126457"/>
            <a:ext cx="645319" cy="1471613"/>
          </a:xfrm>
          <a:custGeom>
            <a:avLst/>
            <a:gdLst>
              <a:gd name="T0" fmla="*/ 0 w 1193"/>
              <a:gd name="T1" fmla="*/ 2720 h 2720"/>
              <a:gd name="T2" fmla="*/ 0 w 1193"/>
              <a:gd name="T3" fmla="*/ 2720 h 2720"/>
              <a:gd name="T4" fmla="*/ 387 w 1193"/>
              <a:gd name="T5" fmla="*/ 2333 h 2720"/>
              <a:gd name="T6" fmla="*/ 387 w 1193"/>
              <a:gd name="T7" fmla="*/ 387 h 2720"/>
              <a:gd name="T8" fmla="*/ 773 w 1193"/>
              <a:gd name="T9" fmla="*/ 0 h 2720"/>
              <a:gd name="T10" fmla="*/ 1193 w 1193"/>
              <a:gd name="T11" fmla="*/ 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0" y="2720"/>
                </a:moveTo>
                <a:cubicBezTo>
                  <a:pt x="0" y="2720"/>
                  <a:pt x="0" y="2720"/>
                  <a:pt x="0" y="2720"/>
                </a:cubicBezTo>
                <a:cubicBezTo>
                  <a:pt x="213" y="2720"/>
                  <a:pt x="387" y="2547"/>
                  <a:pt x="387" y="2333"/>
                </a:cubicBezTo>
                <a:cubicBezTo>
                  <a:pt x="387" y="387"/>
                  <a:pt x="387" y="387"/>
                  <a:pt x="387" y="387"/>
                </a:cubicBezTo>
                <a:cubicBezTo>
                  <a:pt x="387" y="173"/>
                  <a:pt x="560" y="0"/>
                  <a:pt x="773" y="0"/>
                </a:cubicBezTo>
                <a:cubicBezTo>
                  <a:pt x="1193" y="0"/>
                  <a:pt x="1193" y="0"/>
                  <a:pt x="1193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7416007" y="3022600"/>
            <a:ext cx="627063" cy="735807"/>
          </a:xfrm>
          <a:custGeom>
            <a:avLst/>
            <a:gdLst>
              <a:gd name="T0" fmla="*/ 0 w 1159"/>
              <a:gd name="T1" fmla="*/ 1360 h 1360"/>
              <a:gd name="T2" fmla="*/ 436 w 1159"/>
              <a:gd name="T3" fmla="*/ 1360 h 1360"/>
              <a:gd name="T4" fmla="*/ 672 w 1159"/>
              <a:gd name="T5" fmla="*/ 1124 h 1360"/>
              <a:gd name="T6" fmla="*/ 672 w 1159"/>
              <a:gd name="T7" fmla="*/ 235 h 1360"/>
              <a:gd name="T8" fmla="*/ 907 w 1159"/>
              <a:gd name="T9" fmla="*/ 0 h 1360"/>
              <a:gd name="T10" fmla="*/ 1159 w 1159"/>
              <a:gd name="T11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0" y="1360"/>
                </a:moveTo>
                <a:cubicBezTo>
                  <a:pt x="436" y="1360"/>
                  <a:pt x="436" y="1360"/>
                  <a:pt x="436" y="1360"/>
                </a:cubicBezTo>
                <a:cubicBezTo>
                  <a:pt x="566" y="1360"/>
                  <a:pt x="672" y="1254"/>
                  <a:pt x="672" y="1124"/>
                </a:cubicBezTo>
                <a:cubicBezTo>
                  <a:pt x="672" y="235"/>
                  <a:pt x="672" y="235"/>
                  <a:pt x="672" y="235"/>
                </a:cubicBezTo>
                <a:cubicBezTo>
                  <a:pt x="672" y="105"/>
                  <a:pt x="777" y="0"/>
                  <a:pt x="907" y="0"/>
                </a:cubicBezTo>
                <a:cubicBezTo>
                  <a:pt x="1159" y="0"/>
                  <a:pt x="1159" y="0"/>
                  <a:pt x="1159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7397751" y="4238625"/>
            <a:ext cx="645319" cy="1471613"/>
          </a:xfrm>
          <a:custGeom>
            <a:avLst/>
            <a:gdLst>
              <a:gd name="T0" fmla="*/ 0 w 1193"/>
              <a:gd name="T1" fmla="*/ 0 h 2720"/>
              <a:gd name="T2" fmla="*/ 0 w 1193"/>
              <a:gd name="T3" fmla="*/ 0 h 2720"/>
              <a:gd name="T4" fmla="*/ 387 w 1193"/>
              <a:gd name="T5" fmla="*/ 387 h 2720"/>
              <a:gd name="T6" fmla="*/ 387 w 1193"/>
              <a:gd name="T7" fmla="*/ 2333 h 2720"/>
              <a:gd name="T8" fmla="*/ 773 w 1193"/>
              <a:gd name="T9" fmla="*/ 2720 h 2720"/>
              <a:gd name="T10" fmla="*/ 1193 w 1193"/>
              <a:gd name="T11" fmla="*/ 272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13" y="0"/>
                  <a:pt x="387" y="173"/>
                  <a:pt x="387" y="387"/>
                </a:cubicBezTo>
                <a:cubicBezTo>
                  <a:pt x="387" y="2333"/>
                  <a:pt x="387" y="2333"/>
                  <a:pt x="387" y="2333"/>
                </a:cubicBezTo>
                <a:cubicBezTo>
                  <a:pt x="387" y="2547"/>
                  <a:pt x="560" y="2720"/>
                  <a:pt x="773" y="2720"/>
                </a:cubicBezTo>
                <a:cubicBezTo>
                  <a:pt x="1193" y="2720"/>
                  <a:pt x="1193" y="2720"/>
                  <a:pt x="1193" y="272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7416007" y="4078288"/>
            <a:ext cx="627063" cy="735807"/>
          </a:xfrm>
          <a:custGeom>
            <a:avLst/>
            <a:gdLst>
              <a:gd name="T0" fmla="*/ 0 w 1159"/>
              <a:gd name="T1" fmla="*/ 0 h 1360"/>
              <a:gd name="T2" fmla="*/ 436 w 1159"/>
              <a:gd name="T3" fmla="*/ 0 h 1360"/>
              <a:gd name="T4" fmla="*/ 672 w 1159"/>
              <a:gd name="T5" fmla="*/ 236 h 1360"/>
              <a:gd name="T6" fmla="*/ 672 w 1159"/>
              <a:gd name="T7" fmla="*/ 1125 h 1360"/>
              <a:gd name="T8" fmla="*/ 907 w 1159"/>
              <a:gd name="T9" fmla="*/ 1360 h 1360"/>
              <a:gd name="T10" fmla="*/ 1159 w 1159"/>
              <a:gd name="T11" fmla="*/ 136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0" y="0"/>
                </a:moveTo>
                <a:cubicBezTo>
                  <a:pt x="436" y="0"/>
                  <a:pt x="436" y="0"/>
                  <a:pt x="436" y="0"/>
                </a:cubicBezTo>
                <a:cubicBezTo>
                  <a:pt x="566" y="0"/>
                  <a:pt x="672" y="106"/>
                  <a:pt x="672" y="236"/>
                </a:cubicBezTo>
                <a:cubicBezTo>
                  <a:pt x="672" y="1125"/>
                  <a:pt x="672" y="1125"/>
                  <a:pt x="672" y="1125"/>
                </a:cubicBezTo>
                <a:cubicBezTo>
                  <a:pt x="672" y="1255"/>
                  <a:pt x="777" y="1360"/>
                  <a:pt x="907" y="1360"/>
                </a:cubicBezTo>
                <a:cubicBezTo>
                  <a:pt x="1159" y="1360"/>
                  <a:pt x="1159" y="1360"/>
                  <a:pt x="1159" y="136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7431882" y="3918744"/>
            <a:ext cx="611188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4794251" y="3537744"/>
            <a:ext cx="120650" cy="12065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775994" y="3698082"/>
            <a:ext cx="119857" cy="119857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760119" y="3858419"/>
            <a:ext cx="119857" cy="11985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75994" y="4018757"/>
            <a:ext cx="119857" cy="119063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794251" y="4178300"/>
            <a:ext cx="120650" cy="119857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4148932" y="4238625"/>
            <a:ext cx="645319" cy="1471613"/>
          </a:xfrm>
          <a:custGeom>
            <a:avLst/>
            <a:gdLst>
              <a:gd name="T0" fmla="*/ 1193 w 1193"/>
              <a:gd name="T1" fmla="*/ 0 h 2720"/>
              <a:gd name="T2" fmla="*/ 1193 w 1193"/>
              <a:gd name="T3" fmla="*/ 0 h 2720"/>
              <a:gd name="T4" fmla="*/ 806 w 1193"/>
              <a:gd name="T5" fmla="*/ 387 h 2720"/>
              <a:gd name="T6" fmla="*/ 806 w 1193"/>
              <a:gd name="T7" fmla="*/ 2333 h 2720"/>
              <a:gd name="T8" fmla="*/ 420 w 1193"/>
              <a:gd name="T9" fmla="*/ 2720 h 2720"/>
              <a:gd name="T10" fmla="*/ 0 w 1193"/>
              <a:gd name="T11" fmla="*/ 272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1193" y="0"/>
                </a:moveTo>
                <a:cubicBezTo>
                  <a:pt x="1193" y="0"/>
                  <a:pt x="1193" y="0"/>
                  <a:pt x="1193" y="0"/>
                </a:cubicBezTo>
                <a:cubicBezTo>
                  <a:pt x="980" y="0"/>
                  <a:pt x="806" y="173"/>
                  <a:pt x="806" y="387"/>
                </a:cubicBezTo>
                <a:cubicBezTo>
                  <a:pt x="806" y="2333"/>
                  <a:pt x="806" y="2333"/>
                  <a:pt x="806" y="2333"/>
                </a:cubicBezTo>
                <a:cubicBezTo>
                  <a:pt x="806" y="2547"/>
                  <a:pt x="633" y="2720"/>
                  <a:pt x="420" y="2720"/>
                </a:cubicBezTo>
                <a:cubicBezTo>
                  <a:pt x="0" y="2720"/>
                  <a:pt x="0" y="2720"/>
                  <a:pt x="0" y="272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4148932" y="4078288"/>
            <a:ext cx="627063" cy="735807"/>
          </a:xfrm>
          <a:custGeom>
            <a:avLst/>
            <a:gdLst>
              <a:gd name="T0" fmla="*/ 1159 w 1159"/>
              <a:gd name="T1" fmla="*/ 0 h 1360"/>
              <a:gd name="T2" fmla="*/ 723 w 1159"/>
              <a:gd name="T3" fmla="*/ 0 h 1360"/>
              <a:gd name="T4" fmla="*/ 487 w 1159"/>
              <a:gd name="T5" fmla="*/ 236 h 1360"/>
              <a:gd name="T6" fmla="*/ 487 w 1159"/>
              <a:gd name="T7" fmla="*/ 1125 h 1360"/>
              <a:gd name="T8" fmla="*/ 252 w 1159"/>
              <a:gd name="T9" fmla="*/ 1360 h 1360"/>
              <a:gd name="T10" fmla="*/ 0 w 1159"/>
              <a:gd name="T11" fmla="*/ 136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1159" y="0"/>
                </a:moveTo>
                <a:cubicBezTo>
                  <a:pt x="723" y="0"/>
                  <a:pt x="723" y="0"/>
                  <a:pt x="723" y="0"/>
                </a:cubicBezTo>
                <a:cubicBezTo>
                  <a:pt x="593" y="0"/>
                  <a:pt x="487" y="106"/>
                  <a:pt x="487" y="236"/>
                </a:cubicBezTo>
                <a:cubicBezTo>
                  <a:pt x="487" y="1125"/>
                  <a:pt x="487" y="1125"/>
                  <a:pt x="487" y="1125"/>
                </a:cubicBezTo>
                <a:cubicBezTo>
                  <a:pt x="487" y="1255"/>
                  <a:pt x="382" y="1360"/>
                  <a:pt x="252" y="1360"/>
                </a:cubicBezTo>
                <a:cubicBezTo>
                  <a:pt x="0" y="1360"/>
                  <a:pt x="0" y="1360"/>
                  <a:pt x="0" y="136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4148932" y="2126457"/>
            <a:ext cx="645319" cy="1471613"/>
          </a:xfrm>
          <a:custGeom>
            <a:avLst/>
            <a:gdLst>
              <a:gd name="T0" fmla="*/ 1193 w 1193"/>
              <a:gd name="T1" fmla="*/ 2720 h 2720"/>
              <a:gd name="T2" fmla="*/ 1193 w 1193"/>
              <a:gd name="T3" fmla="*/ 2720 h 2720"/>
              <a:gd name="T4" fmla="*/ 806 w 1193"/>
              <a:gd name="T5" fmla="*/ 2333 h 2720"/>
              <a:gd name="T6" fmla="*/ 806 w 1193"/>
              <a:gd name="T7" fmla="*/ 387 h 2720"/>
              <a:gd name="T8" fmla="*/ 420 w 1193"/>
              <a:gd name="T9" fmla="*/ 0 h 2720"/>
              <a:gd name="T10" fmla="*/ 0 w 1193"/>
              <a:gd name="T11" fmla="*/ 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1193" y="2720"/>
                </a:moveTo>
                <a:cubicBezTo>
                  <a:pt x="1193" y="2720"/>
                  <a:pt x="1193" y="2720"/>
                  <a:pt x="1193" y="2720"/>
                </a:cubicBezTo>
                <a:cubicBezTo>
                  <a:pt x="980" y="2720"/>
                  <a:pt x="806" y="2547"/>
                  <a:pt x="806" y="2333"/>
                </a:cubicBezTo>
                <a:cubicBezTo>
                  <a:pt x="806" y="387"/>
                  <a:pt x="806" y="387"/>
                  <a:pt x="806" y="387"/>
                </a:cubicBezTo>
                <a:cubicBezTo>
                  <a:pt x="806" y="173"/>
                  <a:pt x="633" y="0"/>
                  <a:pt x="42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4148932" y="3022600"/>
            <a:ext cx="627063" cy="735807"/>
          </a:xfrm>
          <a:custGeom>
            <a:avLst/>
            <a:gdLst>
              <a:gd name="T0" fmla="*/ 1159 w 1159"/>
              <a:gd name="T1" fmla="*/ 1360 h 1360"/>
              <a:gd name="T2" fmla="*/ 723 w 1159"/>
              <a:gd name="T3" fmla="*/ 1360 h 1360"/>
              <a:gd name="T4" fmla="*/ 487 w 1159"/>
              <a:gd name="T5" fmla="*/ 1124 h 1360"/>
              <a:gd name="T6" fmla="*/ 487 w 1159"/>
              <a:gd name="T7" fmla="*/ 235 h 1360"/>
              <a:gd name="T8" fmla="*/ 252 w 1159"/>
              <a:gd name="T9" fmla="*/ 0 h 1360"/>
              <a:gd name="T10" fmla="*/ 0 w 1159"/>
              <a:gd name="T11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1159" y="1360"/>
                </a:moveTo>
                <a:cubicBezTo>
                  <a:pt x="723" y="1360"/>
                  <a:pt x="723" y="1360"/>
                  <a:pt x="723" y="1360"/>
                </a:cubicBezTo>
                <a:cubicBezTo>
                  <a:pt x="593" y="1360"/>
                  <a:pt x="487" y="1254"/>
                  <a:pt x="487" y="1124"/>
                </a:cubicBezTo>
                <a:cubicBezTo>
                  <a:pt x="487" y="235"/>
                  <a:pt x="487" y="235"/>
                  <a:pt x="487" y="235"/>
                </a:cubicBezTo>
                <a:cubicBezTo>
                  <a:pt x="487" y="105"/>
                  <a:pt x="382" y="0"/>
                  <a:pt x="25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>
            <a:off x="4148932" y="3918744"/>
            <a:ext cx="611188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Input/Output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64375" y="3610174"/>
            <a:ext cx="18585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Platform Multi-tools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63803" y="201873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</a:p>
        </p:txBody>
      </p:sp>
      <p:sp>
        <p:nvSpPr>
          <p:cNvPr id="52" name="Rounded Rectangle 56">
            <a:extLst>
              <a:ext uri="{FF2B5EF4-FFF2-40B4-BE49-F238E27FC236}">
                <a16:creationId xmlns:a16="http://schemas.microsoft.com/office/drawing/2014/main" id="{4E5B1471-802E-48C5-BAC2-057ECD38E429}"/>
              </a:ext>
            </a:extLst>
          </p:cNvPr>
          <p:cNvSpPr/>
          <p:nvPr/>
        </p:nvSpPr>
        <p:spPr>
          <a:xfrm>
            <a:off x="8055235" y="1814730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6">
            <a:extLst>
              <a:ext uri="{FF2B5EF4-FFF2-40B4-BE49-F238E27FC236}">
                <a16:creationId xmlns:a16="http://schemas.microsoft.com/office/drawing/2014/main" id="{307D1771-66AA-4C69-862D-9A23A060D51E}"/>
              </a:ext>
            </a:extLst>
          </p:cNvPr>
          <p:cNvSpPr/>
          <p:nvPr/>
        </p:nvSpPr>
        <p:spPr>
          <a:xfrm flipH="1">
            <a:off x="1773942" y="2740569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36A583-D9A1-4144-8A4C-1D96EFA39EA0}"/>
              </a:ext>
            </a:extLst>
          </p:cNvPr>
          <p:cNvSpPr txBox="1"/>
          <p:nvPr/>
        </p:nvSpPr>
        <p:spPr>
          <a:xfrm>
            <a:off x="1773942" y="2878359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</a:t>
            </a:r>
          </a:p>
        </p:txBody>
      </p:sp>
      <p:sp>
        <p:nvSpPr>
          <p:cNvPr id="56" name="Rounded Rectangle 56">
            <a:extLst>
              <a:ext uri="{FF2B5EF4-FFF2-40B4-BE49-F238E27FC236}">
                <a16:creationId xmlns:a16="http://schemas.microsoft.com/office/drawing/2014/main" id="{09B75105-4F42-42D4-9A45-61273EB30764}"/>
              </a:ext>
            </a:extLst>
          </p:cNvPr>
          <p:cNvSpPr/>
          <p:nvPr/>
        </p:nvSpPr>
        <p:spPr>
          <a:xfrm flipH="1">
            <a:off x="1763803" y="3672438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AE4D46-D3A5-44B8-825F-FC7F56B7D651}"/>
              </a:ext>
            </a:extLst>
          </p:cNvPr>
          <p:cNvSpPr txBox="1"/>
          <p:nvPr/>
        </p:nvSpPr>
        <p:spPr>
          <a:xfrm>
            <a:off x="1763803" y="3810228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API/Log</a:t>
            </a:r>
          </a:p>
        </p:txBody>
      </p:sp>
      <p:sp>
        <p:nvSpPr>
          <p:cNvPr id="58" name="Rounded Rectangle 56">
            <a:extLst>
              <a:ext uri="{FF2B5EF4-FFF2-40B4-BE49-F238E27FC236}">
                <a16:creationId xmlns:a16="http://schemas.microsoft.com/office/drawing/2014/main" id="{79E54EA3-2CC1-425E-8028-97EF163EBB5C}"/>
              </a:ext>
            </a:extLst>
          </p:cNvPr>
          <p:cNvSpPr/>
          <p:nvPr/>
        </p:nvSpPr>
        <p:spPr>
          <a:xfrm flipH="1">
            <a:off x="1773942" y="4582679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899F7D-98D0-4BB6-B823-C2726F58E753}"/>
              </a:ext>
            </a:extLst>
          </p:cNvPr>
          <p:cNvSpPr txBox="1"/>
          <p:nvPr/>
        </p:nvSpPr>
        <p:spPr>
          <a:xfrm>
            <a:off x="1773942" y="4720469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</a:t>
            </a:r>
          </a:p>
        </p:txBody>
      </p:sp>
      <p:sp>
        <p:nvSpPr>
          <p:cNvPr id="60" name="Rounded Rectangle 56">
            <a:extLst>
              <a:ext uri="{FF2B5EF4-FFF2-40B4-BE49-F238E27FC236}">
                <a16:creationId xmlns:a16="http://schemas.microsoft.com/office/drawing/2014/main" id="{0ADCE1F1-1E2A-47DF-8D34-76AAB90D038A}"/>
              </a:ext>
            </a:extLst>
          </p:cNvPr>
          <p:cNvSpPr/>
          <p:nvPr/>
        </p:nvSpPr>
        <p:spPr>
          <a:xfrm flipH="1">
            <a:off x="1773942" y="5481215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41975D-F24A-4221-9B7C-A55094CD6C4C}"/>
              </a:ext>
            </a:extLst>
          </p:cNvPr>
          <p:cNvSpPr txBox="1"/>
          <p:nvPr/>
        </p:nvSpPr>
        <p:spPr>
          <a:xfrm>
            <a:off x="1773942" y="561900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5D34CE-A994-4124-B655-E6E59DF7A920}"/>
              </a:ext>
            </a:extLst>
          </p:cNvPr>
          <p:cNvSpPr txBox="1"/>
          <p:nvPr/>
        </p:nvSpPr>
        <p:spPr>
          <a:xfrm>
            <a:off x="8289836" y="1975682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</a:p>
        </p:txBody>
      </p:sp>
      <p:sp>
        <p:nvSpPr>
          <p:cNvPr id="63" name="Rounded Rectangle 56">
            <a:extLst>
              <a:ext uri="{FF2B5EF4-FFF2-40B4-BE49-F238E27FC236}">
                <a16:creationId xmlns:a16="http://schemas.microsoft.com/office/drawing/2014/main" id="{41037222-77A8-4A1E-8020-763838EFE15E}"/>
              </a:ext>
            </a:extLst>
          </p:cNvPr>
          <p:cNvSpPr/>
          <p:nvPr/>
        </p:nvSpPr>
        <p:spPr>
          <a:xfrm>
            <a:off x="8038346" y="2726500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FAAE39-5C42-4950-B1EA-0F1883AD8255}"/>
              </a:ext>
            </a:extLst>
          </p:cNvPr>
          <p:cNvSpPr txBox="1"/>
          <p:nvPr/>
        </p:nvSpPr>
        <p:spPr>
          <a:xfrm>
            <a:off x="8272947" y="2887452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SDK</a:t>
            </a:r>
          </a:p>
        </p:txBody>
      </p:sp>
      <p:sp>
        <p:nvSpPr>
          <p:cNvPr id="65" name="Rounded Rectangle 56">
            <a:extLst>
              <a:ext uri="{FF2B5EF4-FFF2-40B4-BE49-F238E27FC236}">
                <a16:creationId xmlns:a16="http://schemas.microsoft.com/office/drawing/2014/main" id="{8DB6CC26-2711-4F97-BC1C-A838DD34612F}"/>
              </a:ext>
            </a:extLst>
          </p:cNvPr>
          <p:cNvSpPr/>
          <p:nvPr/>
        </p:nvSpPr>
        <p:spPr>
          <a:xfrm>
            <a:off x="8038346" y="3632281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BA4C58-A5F4-4A49-BC3D-0A2A841F529A}"/>
              </a:ext>
            </a:extLst>
          </p:cNvPr>
          <p:cNvSpPr txBox="1"/>
          <p:nvPr/>
        </p:nvSpPr>
        <p:spPr>
          <a:xfrm>
            <a:off x="8272947" y="3793233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</a:t>
            </a:r>
          </a:p>
        </p:txBody>
      </p:sp>
      <p:sp>
        <p:nvSpPr>
          <p:cNvPr id="67" name="Rounded Rectangle 56">
            <a:extLst>
              <a:ext uri="{FF2B5EF4-FFF2-40B4-BE49-F238E27FC236}">
                <a16:creationId xmlns:a16="http://schemas.microsoft.com/office/drawing/2014/main" id="{6786EE4E-5F4F-4A9A-8A51-51A8DA6D4EC8}"/>
              </a:ext>
            </a:extLst>
          </p:cNvPr>
          <p:cNvSpPr/>
          <p:nvPr/>
        </p:nvSpPr>
        <p:spPr>
          <a:xfrm>
            <a:off x="8055235" y="4554323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EEF3F8-F3AA-43BE-8B00-979E68E9D68B}"/>
              </a:ext>
            </a:extLst>
          </p:cNvPr>
          <p:cNvSpPr txBox="1"/>
          <p:nvPr/>
        </p:nvSpPr>
        <p:spPr>
          <a:xfrm>
            <a:off x="8289836" y="471527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endpoint</a:t>
            </a:r>
          </a:p>
        </p:txBody>
      </p:sp>
      <p:sp>
        <p:nvSpPr>
          <p:cNvPr id="69" name="Rounded Rectangle 56">
            <a:extLst>
              <a:ext uri="{FF2B5EF4-FFF2-40B4-BE49-F238E27FC236}">
                <a16:creationId xmlns:a16="http://schemas.microsoft.com/office/drawing/2014/main" id="{19197828-CDB0-4569-A8E2-529FE1E7EE46}"/>
              </a:ext>
            </a:extLst>
          </p:cNvPr>
          <p:cNvSpPr/>
          <p:nvPr/>
        </p:nvSpPr>
        <p:spPr>
          <a:xfrm>
            <a:off x="8055235" y="5446869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A98136-CE8B-45B9-A31A-E829B57FB53F}"/>
              </a:ext>
            </a:extLst>
          </p:cNvPr>
          <p:cNvSpPr txBox="1"/>
          <p:nvPr/>
        </p:nvSpPr>
        <p:spPr>
          <a:xfrm>
            <a:off x="8289836" y="5607821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5351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sz="32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7272" y="1914116"/>
            <a:ext cx="23850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Truy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Vấn</a:t>
            </a:r>
            <a:endParaRPr lang="en-US" sz="20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5287" y="2233443"/>
            <a:ext cx="370651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Chỉ đạo của người dùng (Prompt), file, chat bot,  kết hợp với dữ liệu được truy vấn từ các cơ sở dữ liệu dựa trên chỉ đạo của người dùng.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endParaRPr lang="vi-VN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Một text report trả ra kết quả theo yêu cầu của người dùng hoặc một API, SDK, chứa các thông tin liên quan.</a:t>
            </a:r>
          </a:p>
        </p:txBody>
      </p:sp>
      <p:pic>
        <p:nvPicPr>
          <p:cNvPr id="2050" name="Picture 2" descr="What are Natural Language to SQL Converters? | FabricHQ">
            <a:extLst>
              <a:ext uri="{FF2B5EF4-FFF2-40B4-BE49-F238E27FC236}">
                <a16:creationId xmlns:a16="http://schemas.microsoft.com/office/drawing/2014/main" id="{E77DBD99-08E7-A42B-2E18-8CAEA31E5DC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r="23710"/>
          <a:stretch>
            <a:fillRect/>
          </a:stretch>
        </p:blipFill>
        <p:spPr bwMode="auto">
          <a:xfrm>
            <a:off x="4531350" y="2298465"/>
            <a:ext cx="1294421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formation retrieval hi-res stock photography and images - Alamy">
            <a:extLst>
              <a:ext uri="{FF2B5EF4-FFF2-40B4-BE49-F238E27FC236}">
                <a16:creationId xmlns:a16="http://schemas.microsoft.com/office/drawing/2014/main" id="{23DDC629-4C3F-F15C-353C-4715524940F5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>
            <a:fillRect/>
          </a:stretch>
        </p:blipFill>
        <p:spPr bwMode="auto">
          <a:xfrm>
            <a:off x="6366230" y="2312843"/>
            <a:ext cx="1294420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t Big Brother, but close: a surveillance expert explains some of the ways  we're all being watched, all the time">
            <a:extLst>
              <a:ext uri="{FF2B5EF4-FFF2-40B4-BE49-F238E27FC236}">
                <a16:creationId xmlns:a16="http://schemas.microsoft.com/office/drawing/2014/main" id="{D3B7041C-D48D-E287-F9E7-80EDB3DDF805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 r="22324"/>
          <a:stretch>
            <a:fillRect/>
          </a:stretch>
        </p:blipFill>
        <p:spPr bwMode="auto">
          <a:xfrm>
            <a:off x="4531350" y="4154620"/>
            <a:ext cx="1294421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ultiple Files Processing icon PNG and SVG Vector Free Download">
            <a:extLst>
              <a:ext uri="{FF2B5EF4-FFF2-40B4-BE49-F238E27FC236}">
                <a16:creationId xmlns:a16="http://schemas.microsoft.com/office/drawing/2014/main" id="{CAD4F9D8-7FFD-BBD3-4900-07A8E4240B9C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 bwMode="auto">
          <a:xfrm>
            <a:off x="6366230" y="4076476"/>
            <a:ext cx="1294420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3441A-616C-DA6C-C690-41394EBF0177}"/>
              </a:ext>
            </a:extLst>
          </p:cNvPr>
          <p:cNvSpPr txBox="1"/>
          <p:nvPr/>
        </p:nvSpPr>
        <p:spPr>
          <a:xfrm>
            <a:off x="8123583" y="1913293"/>
            <a:ext cx="3401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 </a:t>
            </a:r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Thập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3BC53-4A73-14D6-A543-C0A9D48969AC}"/>
              </a:ext>
            </a:extLst>
          </p:cNvPr>
          <p:cNvSpPr txBox="1"/>
          <p:nvPr/>
        </p:nvSpPr>
        <p:spPr>
          <a:xfrm>
            <a:off x="8123583" y="2233443"/>
            <a:ext cx="370651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Chỉ đạo của người dùng (Prompt) kết hợp với dữ liệu được cào nguồn dữ liệu mục tiêu dựa trên chỉ đạo của người dùng.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endParaRPr lang="vi-VN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Một text report trả ra kết quả thông tin hoặc một API chứa các thông tin liên quan đến thông tin cần tìm.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230AE-E482-14C8-D2F2-128699330F55}"/>
              </a:ext>
            </a:extLst>
          </p:cNvPr>
          <p:cNvSpPr txBox="1"/>
          <p:nvPr/>
        </p:nvSpPr>
        <p:spPr>
          <a:xfrm>
            <a:off x="1467272" y="4014586"/>
            <a:ext cx="23850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Giám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&amp;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E4915-0DCD-4DC0-E4F9-EC6FCD58159C}"/>
              </a:ext>
            </a:extLst>
          </p:cNvPr>
          <p:cNvSpPr txBox="1"/>
          <p:nvPr/>
        </p:nvSpPr>
        <p:spPr>
          <a:xfrm>
            <a:off x="225287" y="4333913"/>
            <a:ext cx="370651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Log được tạo bởi các ứng dụng và yêu cầu/phản hồi của API, file, db, message queue.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endParaRPr lang="vi-VN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Phân tích văn bản hoặc tóm tắt dữ liệu log hoặc API end point cung cấp thông tin đã xử lý..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766CFE-196F-3490-ABE5-65AFC84A4F25}"/>
              </a:ext>
            </a:extLst>
          </p:cNvPr>
          <p:cNvSpPr txBox="1"/>
          <p:nvPr/>
        </p:nvSpPr>
        <p:spPr>
          <a:xfrm>
            <a:off x="8201109" y="4020893"/>
            <a:ext cx="34016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Xử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lí</a:t>
            </a: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CBC93-DE93-8E20-7945-CBE37ABBF42E}"/>
              </a:ext>
            </a:extLst>
          </p:cNvPr>
          <p:cNvSpPr txBox="1"/>
          <p:nvPr/>
        </p:nvSpPr>
        <p:spPr>
          <a:xfrm>
            <a:off x="8201109" y="4341043"/>
            <a:ext cx="370651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Nhiều loại tệp khác nhau như PDF, tài liệu Word, tệp CSV, v.v.</a:t>
            </a:r>
            <a:endParaRPr lang="en-US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endParaRPr lang="vi-VN" sz="12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2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2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Văn bản được trích xuất và xử lý từ các tệp hoặc SDK cung cấp khả năng xử lý tệp.</a:t>
            </a:r>
          </a:p>
        </p:txBody>
      </p:sp>
    </p:spTree>
    <p:extLst>
      <p:ext uri="{BB962C8B-B14F-4D97-AF65-F5344CB8AC3E}">
        <p14:creationId xmlns:p14="http://schemas.microsoft.com/office/powerpoint/2010/main" val="42940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0" y="1077701"/>
            <a:ext cx="10538460" cy="508179"/>
          </a:xfrm>
        </p:spPr>
        <p:txBody>
          <a:bodyPr/>
          <a:lstStyle/>
          <a:p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hoạch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24678" y="3014522"/>
            <a:ext cx="30138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(2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tuần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3090" y="3014522"/>
            <a:ext cx="2676418" cy="974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Xây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dựng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Cơ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sở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Hạ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tầng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(2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7495" y="3079560"/>
            <a:ext cx="2700443" cy="64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Tích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(5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09854" y="3125031"/>
            <a:ext cx="2434260" cy="64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Kiểm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thử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(1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641464" y="1902732"/>
            <a:ext cx="815963" cy="8159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34574" y="1902732"/>
            <a:ext cx="815963" cy="8159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39167" y="1902732"/>
            <a:ext cx="815963" cy="8159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36871" y="1902732"/>
            <a:ext cx="815963" cy="8159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843596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41299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39003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36706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</a:p>
        </p:txBody>
      </p:sp>
      <p:sp>
        <p:nvSpPr>
          <p:cNvPr id="54" name="Freeform 53"/>
          <p:cNvSpPr/>
          <p:nvPr/>
        </p:nvSpPr>
        <p:spPr>
          <a:xfrm>
            <a:off x="2436973" y="2174553"/>
            <a:ext cx="1031764" cy="272319"/>
          </a:xfrm>
          <a:custGeom>
            <a:avLst/>
            <a:gdLst>
              <a:gd name="connsiteX0" fmla="*/ 1714734 w 2063528"/>
              <a:gd name="connsiteY0" fmla="*/ 0 h 544638"/>
              <a:gd name="connsiteX1" fmla="*/ 2063528 w 2063528"/>
              <a:gd name="connsiteY1" fmla="*/ 272319 h 544638"/>
              <a:gd name="connsiteX2" fmla="*/ 1714734 w 2063528"/>
              <a:gd name="connsiteY2" fmla="*/ 544638 h 544638"/>
              <a:gd name="connsiteX3" fmla="*/ 1714734 w 2063528"/>
              <a:gd name="connsiteY3" fmla="*/ 362754 h 544638"/>
              <a:gd name="connsiteX4" fmla="*/ 0 w 2063528"/>
              <a:gd name="connsiteY4" fmla="*/ 362754 h 544638"/>
              <a:gd name="connsiteX5" fmla="*/ 9116 w 2063528"/>
              <a:gd name="connsiteY5" fmla="*/ 272319 h 544638"/>
              <a:gd name="connsiteX6" fmla="*/ 0 w 2063528"/>
              <a:gd name="connsiteY6" fmla="*/ 181884 h 544638"/>
              <a:gd name="connsiteX7" fmla="*/ 1714734 w 2063528"/>
              <a:gd name="connsiteY7" fmla="*/ 181884 h 54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528" h="544638">
                <a:moveTo>
                  <a:pt x="1714734" y="0"/>
                </a:moveTo>
                <a:lnTo>
                  <a:pt x="2063528" y="272319"/>
                </a:lnTo>
                <a:lnTo>
                  <a:pt x="1714734" y="544638"/>
                </a:lnTo>
                <a:lnTo>
                  <a:pt x="1714734" y="362754"/>
                </a:lnTo>
                <a:lnTo>
                  <a:pt x="0" y="362754"/>
                </a:lnTo>
                <a:lnTo>
                  <a:pt x="9116" y="272319"/>
                </a:lnTo>
                <a:lnTo>
                  <a:pt x="0" y="181884"/>
                </a:lnTo>
                <a:lnTo>
                  <a:pt x="1714734" y="1818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471250" y="2265495"/>
            <a:ext cx="888372" cy="90435"/>
          </a:xfrm>
          <a:custGeom>
            <a:avLst/>
            <a:gdLst>
              <a:gd name="connsiteX0" fmla="*/ 0 w 1776744"/>
              <a:gd name="connsiteY0" fmla="*/ 0 h 180870"/>
              <a:gd name="connsiteX1" fmla="*/ 1776744 w 1776744"/>
              <a:gd name="connsiteY1" fmla="*/ 0 h 180870"/>
              <a:gd name="connsiteX2" fmla="*/ 1767627 w 1776744"/>
              <a:gd name="connsiteY2" fmla="*/ 90435 h 180870"/>
              <a:gd name="connsiteX3" fmla="*/ 1776744 w 1776744"/>
              <a:gd name="connsiteY3" fmla="*/ 180870 h 180870"/>
              <a:gd name="connsiteX4" fmla="*/ 0 w 1776744"/>
              <a:gd name="connsiteY4" fmla="*/ 180870 h 180870"/>
              <a:gd name="connsiteX5" fmla="*/ 115832 w 1776744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6744" h="180870">
                <a:moveTo>
                  <a:pt x="0" y="0"/>
                </a:moveTo>
                <a:lnTo>
                  <a:pt x="1776744" y="0"/>
                </a:lnTo>
                <a:lnTo>
                  <a:pt x="1767627" y="90435"/>
                </a:lnTo>
                <a:lnTo>
                  <a:pt x="1776744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400000">
            <a:off x="5525128" y="1784101"/>
            <a:ext cx="272319" cy="1053225"/>
          </a:xfrm>
          <a:custGeom>
            <a:avLst/>
            <a:gdLst>
              <a:gd name="connsiteX0" fmla="*/ 0 w 544638"/>
              <a:gd name="connsiteY0" fmla="*/ 348794 h 2106449"/>
              <a:gd name="connsiteX1" fmla="*/ 272319 w 544638"/>
              <a:gd name="connsiteY1" fmla="*/ 0 h 2106449"/>
              <a:gd name="connsiteX2" fmla="*/ 544638 w 544638"/>
              <a:gd name="connsiteY2" fmla="*/ 348794 h 2106449"/>
              <a:gd name="connsiteX3" fmla="*/ 362754 w 544638"/>
              <a:gd name="connsiteY3" fmla="*/ 348794 h 2106449"/>
              <a:gd name="connsiteX4" fmla="*/ 362754 w 544638"/>
              <a:gd name="connsiteY4" fmla="*/ 2106449 h 2106449"/>
              <a:gd name="connsiteX5" fmla="*/ 272319 w 544638"/>
              <a:gd name="connsiteY5" fmla="*/ 2097332 h 2106449"/>
              <a:gd name="connsiteX6" fmla="*/ 181884 w 544638"/>
              <a:gd name="connsiteY6" fmla="*/ 2106449 h 2106449"/>
              <a:gd name="connsiteX7" fmla="*/ 181884 w 544638"/>
              <a:gd name="connsiteY7" fmla="*/ 348794 h 21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638" h="2106449">
                <a:moveTo>
                  <a:pt x="0" y="348794"/>
                </a:moveTo>
                <a:lnTo>
                  <a:pt x="272319" y="0"/>
                </a:lnTo>
                <a:lnTo>
                  <a:pt x="544638" y="348794"/>
                </a:lnTo>
                <a:lnTo>
                  <a:pt x="362754" y="348794"/>
                </a:lnTo>
                <a:lnTo>
                  <a:pt x="362754" y="2106449"/>
                </a:lnTo>
                <a:lnTo>
                  <a:pt x="272319" y="2097332"/>
                </a:lnTo>
                <a:lnTo>
                  <a:pt x="181884" y="2106449"/>
                </a:lnTo>
                <a:lnTo>
                  <a:pt x="181884" y="3487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190413" y="2265495"/>
            <a:ext cx="866913" cy="90435"/>
          </a:xfrm>
          <a:custGeom>
            <a:avLst/>
            <a:gdLst>
              <a:gd name="connsiteX0" fmla="*/ 0 w 1733825"/>
              <a:gd name="connsiteY0" fmla="*/ 0 h 180870"/>
              <a:gd name="connsiteX1" fmla="*/ 1733825 w 1733825"/>
              <a:gd name="connsiteY1" fmla="*/ 0 h 180870"/>
              <a:gd name="connsiteX2" fmla="*/ 1724708 w 1733825"/>
              <a:gd name="connsiteY2" fmla="*/ 90435 h 180870"/>
              <a:gd name="connsiteX3" fmla="*/ 1733825 w 1733825"/>
              <a:gd name="connsiteY3" fmla="*/ 180870 h 180870"/>
              <a:gd name="connsiteX4" fmla="*/ 0 w 1733825"/>
              <a:gd name="connsiteY4" fmla="*/ 180870 h 180870"/>
              <a:gd name="connsiteX5" fmla="*/ 115832 w 1733825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825" h="180870">
                <a:moveTo>
                  <a:pt x="0" y="0"/>
                </a:moveTo>
                <a:lnTo>
                  <a:pt x="1733825" y="0"/>
                </a:lnTo>
                <a:lnTo>
                  <a:pt x="1724708" y="90435"/>
                </a:lnTo>
                <a:lnTo>
                  <a:pt x="1733825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832379" y="2174553"/>
            <a:ext cx="1042810" cy="272319"/>
          </a:xfrm>
          <a:custGeom>
            <a:avLst/>
            <a:gdLst>
              <a:gd name="connsiteX0" fmla="*/ 1736826 w 2085620"/>
              <a:gd name="connsiteY0" fmla="*/ 0 h 544638"/>
              <a:gd name="connsiteX1" fmla="*/ 2085620 w 2085620"/>
              <a:gd name="connsiteY1" fmla="*/ 272319 h 544638"/>
              <a:gd name="connsiteX2" fmla="*/ 1736826 w 2085620"/>
              <a:gd name="connsiteY2" fmla="*/ 544638 h 544638"/>
              <a:gd name="connsiteX3" fmla="*/ 1736826 w 2085620"/>
              <a:gd name="connsiteY3" fmla="*/ 362754 h 544638"/>
              <a:gd name="connsiteX4" fmla="*/ 0 w 2085620"/>
              <a:gd name="connsiteY4" fmla="*/ 362754 h 544638"/>
              <a:gd name="connsiteX5" fmla="*/ 9117 w 2085620"/>
              <a:gd name="connsiteY5" fmla="*/ 272319 h 544638"/>
              <a:gd name="connsiteX6" fmla="*/ 0 w 2085620"/>
              <a:gd name="connsiteY6" fmla="*/ 181884 h 544638"/>
              <a:gd name="connsiteX7" fmla="*/ 1736826 w 2085620"/>
              <a:gd name="connsiteY7" fmla="*/ 181884 h 54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620" h="544638">
                <a:moveTo>
                  <a:pt x="1736826" y="0"/>
                </a:moveTo>
                <a:lnTo>
                  <a:pt x="2085620" y="272319"/>
                </a:lnTo>
                <a:lnTo>
                  <a:pt x="1736826" y="544638"/>
                </a:lnTo>
                <a:lnTo>
                  <a:pt x="1736826" y="362754"/>
                </a:lnTo>
                <a:lnTo>
                  <a:pt x="0" y="362754"/>
                </a:lnTo>
                <a:lnTo>
                  <a:pt x="9117" y="272319"/>
                </a:lnTo>
                <a:lnTo>
                  <a:pt x="0" y="181884"/>
                </a:lnTo>
                <a:lnTo>
                  <a:pt x="1736826" y="18188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8877702" y="2265495"/>
            <a:ext cx="877326" cy="90435"/>
          </a:xfrm>
          <a:custGeom>
            <a:avLst/>
            <a:gdLst>
              <a:gd name="connsiteX0" fmla="*/ 0 w 1754652"/>
              <a:gd name="connsiteY0" fmla="*/ 0 h 180870"/>
              <a:gd name="connsiteX1" fmla="*/ 1754652 w 1754652"/>
              <a:gd name="connsiteY1" fmla="*/ 0 h 180870"/>
              <a:gd name="connsiteX2" fmla="*/ 1745536 w 1754652"/>
              <a:gd name="connsiteY2" fmla="*/ 90435 h 180870"/>
              <a:gd name="connsiteX3" fmla="*/ 1754652 w 1754652"/>
              <a:gd name="connsiteY3" fmla="*/ 180870 h 180870"/>
              <a:gd name="connsiteX4" fmla="*/ 0 w 1754652"/>
              <a:gd name="connsiteY4" fmla="*/ 180870 h 180870"/>
              <a:gd name="connsiteX5" fmla="*/ 115832 w 1754652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652" h="180870">
                <a:moveTo>
                  <a:pt x="0" y="0"/>
                </a:moveTo>
                <a:lnTo>
                  <a:pt x="1754652" y="0"/>
                </a:lnTo>
                <a:lnTo>
                  <a:pt x="1745536" y="90435"/>
                </a:lnTo>
                <a:lnTo>
                  <a:pt x="1754652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365643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42061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733891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82003162-FCD9-48BC-9C13-EDB8DD13C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9167" y="4408571"/>
            <a:ext cx="839525" cy="839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0DCE9C-C686-4ACA-9482-DFFBFF67F7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9310" y="4305769"/>
            <a:ext cx="942327" cy="9423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42321E-379C-42DD-A145-4BDE300B74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6871" y="4357169"/>
            <a:ext cx="942327" cy="9423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4028D0-E2C8-4084-9D60-ECE23A5474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2667" y="4357169"/>
            <a:ext cx="999775" cy="9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9271</TotalTime>
  <Words>677</Words>
  <Application>Microsoft Office PowerPoint</Application>
  <PresentationFormat>Widescreen</PresentationFormat>
  <Paragraphs>82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Aptos</vt:lpstr>
      <vt:lpstr>Arial</vt:lpstr>
      <vt:lpstr>Calibri</vt:lpstr>
      <vt:lpstr>FontAwesome</vt:lpstr>
      <vt:lpstr>Lato</vt:lpstr>
      <vt:lpstr>Lato Black</vt:lpstr>
      <vt:lpstr>Montserrat</vt:lpstr>
      <vt:lpstr>Open Sans</vt:lpstr>
      <vt:lpstr>Open Sans Light</vt:lpstr>
      <vt:lpstr>Open Sans Semibold</vt:lpstr>
      <vt:lpstr>Symbol</vt:lpstr>
      <vt:lpstr>Times New Roman</vt:lpstr>
      <vt:lpstr>Office Theme</vt:lpstr>
      <vt:lpstr>Design and Implementation of a Scalable AI Platform for Multi-Tool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 hoạch triển khai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Binh Nguyen Vu Hoa</cp:lastModifiedBy>
  <cp:revision>1111</cp:revision>
  <dcterms:created xsi:type="dcterms:W3CDTF">2015-02-03T13:50:57Z</dcterms:created>
  <dcterms:modified xsi:type="dcterms:W3CDTF">2024-08-06T01:57:00Z</dcterms:modified>
</cp:coreProperties>
</file>